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4" roundtripDataSignature="AMtx7mj8ol5q1Q8t3ENkctBr/KiImdUXm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66" d="100"/>
          <a:sy n="66" d="100"/>
        </p:scale>
        <p:origin x="1224" y="245"/>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8"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s>
</file>

<file path=ppt/media/image1.jpg>
</file>

<file path=ppt/media/image10.jpg>
</file>

<file path=ppt/media/image2.png>
</file>

<file path=ppt/media/image3.jpg>
</file>

<file path=ppt/media/image4.gif>
</file>

<file path=ppt/media/image5.jp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2" name="Google Shape;39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9" name="Google Shape;419;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2" name="Google Shape;462;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2" name="Google Shape;47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2" name="Google Shape;482;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2" name="Google Shape;492;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1" name="Google Shape;501;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1" name="Google Shape;511;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2" name="Google Shape;522;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1" name="Google Shape;531;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2" name="Google Shape;542;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3" name="Google Shape;553;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6" name="Google Shape;566;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7" name="Google Shape;577;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7" name="Google Shape;587;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6" name="Google Shape;59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7" name="Google Shape;607;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6" name="Google Shape;616;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400" b="1"/>
              <a:t>LƯU Ý: thao tác kiểm tra while (turn == j) sử dụng lệnh hợp ngữ load, thao tác turn = j sử dụng lệnh hợp ngữ store. Lệnh load và store được giả sử là đơn nguyên và sẽ không bị cắt ngang khi thực thi nên sẽ không xảy ra trường hợp đang kiểm tra biến turn thì turn thay đổi, tương tự với thao tác gán turn = j.</a:t>
            </a:r>
            <a:endParaRPr/>
          </a:p>
        </p:txBody>
      </p:sp>
      <p:sp>
        <p:nvSpPr>
          <p:cNvPr id="617" name="Google Shape;617;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1" name="Google Shape;30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8" name="Google Shape;638;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7" name="Google Shape;647;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4" name="Google Shape;664;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1" name="Google Shape;681;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2" name="Google Shape;692;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1" name="Google Shape;701;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8" name="Google Shape;718;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3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7" name="Google Shape;727;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p3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1" name="Google Shape;741;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3" name="Google Shape;7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*Các thao tác độc lập với nhau là các thao tác mà dữ liệu trên các thao tác đó không có sự liên quan đến nhau.</a:t>
            </a:r>
            <a:endParaRPr/>
          </a:p>
        </p:txBody>
      </p:sp>
      <p:sp>
        <p:nvSpPr>
          <p:cNvPr id="754" name="Google Shape;7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8" name="Google Shape;30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5" name="Google Shape;765;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4" name="Google Shape;77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p4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4" name="Google Shape;784;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8" name="Google Shape;798;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p4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2" name="Google Shape;812;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p4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3" name="Google Shape;82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p4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2" name="Google Shape;832;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p4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2" name="Google Shape;842;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p4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5" name="Google Shape;855;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p4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6" name="Google Shape;866;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8" name="Google Shape;328;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êu đề">
  <p:cSld name="Tiêu đề">
    <p:spTree>
      <p:nvGrpSpPr>
        <p:cNvPr id="1" name="Shape 15"/>
        <p:cNvGrpSpPr/>
        <p:nvPr/>
      </p:nvGrpSpPr>
      <p:grpSpPr>
        <a:xfrm>
          <a:off x="0" y="0"/>
          <a:ext cx="0" cy="0"/>
          <a:chOff x="0" y="0"/>
          <a:chExt cx="0" cy="0"/>
        </a:xfrm>
      </p:grpSpPr>
      <p:sp>
        <p:nvSpPr>
          <p:cNvPr id="16" name="Google Shape;16;p51"/>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51"/>
          <p:cNvSpPr/>
          <p:nvPr/>
        </p:nvSpPr>
        <p:spPr>
          <a:xfrm rot="10800000">
            <a:off x="-1" y="0"/>
            <a:ext cx="12192000" cy="6858000"/>
          </a:xfrm>
          <a:custGeom>
            <a:avLst/>
            <a:gdLst/>
            <a:ahLst/>
            <a:cxnLst/>
            <a:rect l="l" t="t" r="r" b="b"/>
            <a:pathLst>
              <a:path w="12192000" h="6858000" extrusionOk="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 name="Google Shape;18;p51"/>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19" name="Google Shape;19;p51"/>
          <p:cNvGrpSpPr/>
          <p:nvPr/>
        </p:nvGrpSpPr>
        <p:grpSpPr>
          <a:xfrm>
            <a:off x="58527" y="40944"/>
            <a:ext cx="2869771" cy="1563379"/>
            <a:chOff x="44879" y="27296"/>
            <a:chExt cx="2869771" cy="1563379"/>
          </a:xfrm>
        </p:grpSpPr>
        <p:cxnSp>
          <p:nvCxnSpPr>
            <p:cNvPr id="20" name="Google Shape;20;p51"/>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1" name="Google Shape;21;p51"/>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2" name="Google Shape;22;p51"/>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3" name="Google Shape;23;p51"/>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nvGrpSpPr>
          <p:cNvPr id="24" name="Google Shape;24;p51"/>
          <p:cNvGrpSpPr/>
          <p:nvPr/>
        </p:nvGrpSpPr>
        <p:grpSpPr>
          <a:xfrm rot="10800000">
            <a:off x="9263702" y="5253677"/>
            <a:ext cx="2869771" cy="1563379"/>
            <a:chOff x="44879" y="27296"/>
            <a:chExt cx="2869771" cy="1563379"/>
          </a:xfrm>
        </p:grpSpPr>
        <p:cxnSp>
          <p:nvCxnSpPr>
            <p:cNvPr id="25" name="Google Shape;25;p51"/>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6" name="Google Shape;26;p51"/>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7" name="Google Shape;27;p51"/>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8" name="Google Shape;28;p51"/>
          <p:cNvSpPr/>
          <p:nvPr/>
        </p:nvSpPr>
        <p:spPr>
          <a:xfrm flipH="1">
            <a:off x="5441009" y="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9" name="Google Shape;29;p51"/>
          <p:cNvSpPr/>
          <p:nvPr/>
        </p:nvSpPr>
        <p:spPr>
          <a:xfrm rot="10800000" flipH="1">
            <a:off x="0" y="655320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0" name="Google Shape;30;p51"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31" name="Google Shape;31;p51"/>
          <p:cNvSpPr txBox="1"/>
          <p:nvPr/>
        </p:nvSpPr>
        <p:spPr>
          <a:xfrm>
            <a:off x="956926" y="326133"/>
            <a:ext cx="3996607"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0" i="0" u="none" strike="noStrike" cap="none">
                <a:solidFill>
                  <a:srgbClr val="000046"/>
                </a:solidFill>
                <a:latin typeface="Arial"/>
                <a:ea typeface="Arial"/>
                <a:cs typeface="Arial"/>
                <a:sym typeface="Arial"/>
              </a:rPr>
              <a:t>ĐẠI HỌC QUỐC GIA TP. HỒ CHÍ MINH</a:t>
            </a:r>
            <a:endParaRPr/>
          </a:p>
          <a:p>
            <a:pPr marL="0" marR="0" lvl="0" indent="0" algn="l" rtl="0">
              <a:spcBef>
                <a:spcPts val="0"/>
              </a:spcBef>
              <a:spcAft>
                <a:spcPts val="0"/>
              </a:spcAft>
              <a:buNone/>
            </a:pPr>
            <a:r>
              <a:rPr lang="en-US" sz="1400" b="1">
                <a:solidFill>
                  <a:srgbClr val="000046"/>
                </a:solidFill>
                <a:latin typeface="Arial"/>
                <a:ea typeface="Arial"/>
                <a:cs typeface="Arial"/>
                <a:sym typeface="Arial"/>
              </a:rPr>
              <a:t>TRƯỜNG ĐẠI HỌC CÔNG NGHỆ THÔNG TIN</a:t>
            </a:r>
            <a:endParaRPr/>
          </a:p>
        </p:txBody>
      </p:sp>
      <p:sp>
        <p:nvSpPr>
          <p:cNvPr id="32" name="Google Shape;32;p51"/>
          <p:cNvSpPr/>
          <p:nvPr/>
        </p:nvSpPr>
        <p:spPr>
          <a:xfrm>
            <a:off x="11924591" y="658314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33" name="Google Shape;33;p51"/>
          <p:cNvSpPr txBox="1">
            <a:spLocks noGrp="1"/>
          </p:cNvSpPr>
          <p:nvPr>
            <p:ph type="sldNum" idx="12"/>
          </p:nvPr>
        </p:nvSpPr>
        <p:spPr>
          <a:xfrm>
            <a:off x="11894359" y="6566401"/>
            <a:ext cx="291600" cy="291600"/>
          </a:xfrm>
          <a:prstGeom prst="rect">
            <a:avLst/>
          </a:prstGeom>
          <a:noFill/>
          <a:ln>
            <a:noFill/>
          </a:ln>
        </p:spPr>
        <p:txBody>
          <a:bodyPr spcFirstLastPara="1" wrap="square" lIns="91425" tIns="45700" rIns="91425" bIns="45700" anchor="ctr" anchorCtr="0">
            <a:noAutofit/>
          </a:bodyPr>
          <a:lstStyle>
            <a:lvl1pPr marL="0" marR="0" lvl="0" indent="0" algn="ctr">
              <a:spcBef>
                <a:spcPts val="0"/>
              </a:spcBef>
              <a:buNone/>
              <a:defRPr sz="700" b="0" i="0" u="none" strike="noStrike" cap="none">
                <a:solidFill>
                  <a:schemeClr val="dk1"/>
                </a:solidFill>
                <a:latin typeface="Arial"/>
                <a:ea typeface="Arial"/>
                <a:cs typeface="Arial"/>
                <a:sym typeface="Arial"/>
              </a:defRPr>
            </a:lvl1pPr>
            <a:lvl2pPr marL="0" marR="0" lvl="1" indent="0" algn="ctr">
              <a:spcBef>
                <a:spcPts val="0"/>
              </a:spcBef>
              <a:buNone/>
              <a:defRPr sz="700" b="0" i="0" u="none" strike="noStrike" cap="none">
                <a:solidFill>
                  <a:schemeClr val="dk1"/>
                </a:solidFill>
                <a:latin typeface="Arial"/>
                <a:ea typeface="Arial"/>
                <a:cs typeface="Arial"/>
                <a:sym typeface="Arial"/>
              </a:defRPr>
            </a:lvl2pPr>
            <a:lvl3pPr marL="0" marR="0" lvl="2" indent="0" algn="ctr">
              <a:spcBef>
                <a:spcPts val="0"/>
              </a:spcBef>
              <a:buNone/>
              <a:defRPr sz="700" b="0" i="0" u="none" strike="noStrike" cap="none">
                <a:solidFill>
                  <a:schemeClr val="dk1"/>
                </a:solidFill>
                <a:latin typeface="Arial"/>
                <a:ea typeface="Arial"/>
                <a:cs typeface="Arial"/>
                <a:sym typeface="Arial"/>
              </a:defRPr>
            </a:lvl3pPr>
            <a:lvl4pPr marL="0" marR="0" lvl="3" indent="0" algn="ctr">
              <a:spcBef>
                <a:spcPts val="0"/>
              </a:spcBef>
              <a:buNone/>
              <a:defRPr sz="700" b="0" i="0" u="none" strike="noStrike" cap="none">
                <a:solidFill>
                  <a:schemeClr val="dk1"/>
                </a:solidFill>
                <a:latin typeface="Arial"/>
                <a:ea typeface="Arial"/>
                <a:cs typeface="Arial"/>
                <a:sym typeface="Arial"/>
              </a:defRPr>
            </a:lvl4pPr>
            <a:lvl5pPr marL="0" marR="0" lvl="4" indent="0" algn="ctr">
              <a:spcBef>
                <a:spcPts val="0"/>
              </a:spcBef>
              <a:buNone/>
              <a:defRPr sz="700" b="0" i="0" u="none" strike="noStrike" cap="none">
                <a:solidFill>
                  <a:schemeClr val="dk1"/>
                </a:solidFill>
                <a:latin typeface="Arial"/>
                <a:ea typeface="Arial"/>
                <a:cs typeface="Arial"/>
                <a:sym typeface="Arial"/>
              </a:defRPr>
            </a:lvl5pPr>
            <a:lvl6pPr marL="0" marR="0" lvl="5" indent="0" algn="ctr">
              <a:spcBef>
                <a:spcPts val="0"/>
              </a:spcBef>
              <a:buNone/>
              <a:defRPr sz="700" b="0" i="0" u="none" strike="noStrike" cap="none">
                <a:solidFill>
                  <a:schemeClr val="dk1"/>
                </a:solidFill>
                <a:latin typeface="Arial"/>
                <a:ea typeface="Arial"/>
                <a:cs typeface="Arial"/>
                <a:sym typeface="Arial"/>
              </a:defRPr>
            </a:lvl6pPr>
            <a:lvl7pPr marL="0" marR="0" lvl="6" indent="0" algn="ctr">
              <a:spcBef>
                <a:spcPts val="0"/>
              </a:spcBef>
              <a:buNone/>
              <a:defRPr sz="700" b="0" i="0" u="none" strike="noStrike" cap="none">
                <a:solidFill>
                  <a:schemeClr val="dk1"/>
                </a:solidFill>
                <a:latin typeface="Arial"/>
                <a:ea typeface="Arial"/>
                <a:cs typeface="Arial"/>
                <a:sym typeface="Arial"/>
              </a:defRPr>
            </a:lvl7pPr>
            <a:lvl8pPr marL="0" marR="0" lvl="7" indent="0" algn="ctr">
              <a:spcBef>
                <a:spcPts val="0"/>
              </a:spcBef>
              <a:buNone/>
              <a:defRPr sz="700" b="0" i="0" u="none" strike="noStrike" cap="none">
                <a:solidFill>
                  <a:schemeClr val="dk1"/>
                </a:solidFill>
                <a:latin typeface="Arial"/>
                <a:ea typeface="Arial"/>
                <a:cs typeface="Arial"/>
                <a:sym typeface="Arial"/>
              </a:defRPr>
            </a:lvl8pPr>
            <a:lvl9pPr marL="0" marR="0" lvl="8" indent="0" algn="ctr">
              <a:spcBef>
                <a:spcPts val="0"/>
              </a:spcBef>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4" name="Google Shape;34;p51"/>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SzPts val="4400"/>
              <a:buNone/>
              <a:defRPr sz="4400" b="1">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51"/>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000046"/>
              </a:buClr>
              <a:buSzPts val="2000"/>
              <a:buNone/>
              <a:defRPr sz="2000" b="1">
                <a:solidFill>
                  <a:srgbClr val="000046"/>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1"/>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1400"/>
              <a:buNone/>
              <a:defRPr sz="1400" b="1" i="0">
                <a:solidFill>
                  <a:schemeClr val="lt1"/>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1"/>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BFBFBF"/>
              </a:buClr>
              <a:buSzPts val="1200"/>
              <a:buNone/>
              <a:defRPr sz="1200">
                <a:solidFill>
                  <a:srgbClr val="BFBFBF"/>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51"/>
          <p:cNvSpPr txBox="1">
            <a:spLocks noGrp="1"/>
          </p:cNvSpPr>
          <p:nvPr>
            <p:ph type="dt" idx="10"/>
          </p:nvPr>
        </p:nvSpPr>
        <p:spPr>
          <a:xfrm>
            <a:off x="6767806" y="6476999"/>
            <a:ext cx="2495896" cy="2367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ẫu nội dung 1" type="obj">
  <p:cSld name="OBJECT">
    <p:spTree>
      <p:nvGrpSpPr>
        <p:cNvPr id="1" name="Shape 39"/>
        <p:cNvGrpSpPr/>
        <p:nvPr/>
      </p:nvGrpSpPr>
      <p:grpSpPr>
        <a:xfrm>
          <a:off x="0" y="0"/>
          <a:ext cx="0" cy="0"/>
          <a:chOff x="0" y="0"/>
          <a:chExt cx="0" cy="0"/>
        </a:xfrm>
      </p:grpSpPr>
      <p:sp>
        <p:nvSpPr>
          <p:cNvPr id="40" name="Google Shape;40;p52"/>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 name="Google Shape;41;p52"/>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42" name="Google Shape;42;p52"/>
          <p:cNvGrpSpPr/>
          <p:nvPr/>
        </p:nvGrpSpPr>
        <p:grpSpPr>
          <a:xfrm>
            <a:off x="58527" y="40944"/>
            <a:ext cx="2869771" cy="1563379"/>
            <a:chOff x="44879" y="27296"/>
            <a:chExt cx="2869771" cy="1563379"/>
          </a:xfrm>
        </p:grpSpPr>
        <p:cxnSp>
          <p:nvCxnSpPr>
            <p:cNvPr id="43" name="Google Shape;43;p52"/>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44" name="Google Shape;44;p52"/>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45" name="Google Shape;45;p52"/>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46" name="Google Shape;46;p52"/>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47" name="Google Shape;47;p52"/>
          <p:cNvGrpSpPr/>
          <p:nvPr/>
        </p:nvGrpSpPr>
        <p:grpSpPr>
          <a:xfrm rot="10800000">
            <a:off x="9263702" y="5253677"/>
            <a:ext cx="2869771" cy="1563379"/>
            <a:chOff x="44879" y="27296"/>
            <a:chExt cx="2869771" cy="1563379"/>
          </a:xfrm>
        </p:grpSpPr>
        <p:cxnSp>
          <p:nvCxnSpPr>
            <p:cNvPr id="48" name="Google Shape;48;p52"/>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49" name="Google Shape;49;p52"/>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50" name="Google Shape;50;p52"/>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51" name="Google Shape;51;p52"/>
          <p:cNvSpPr/>
          <p:nvPr/>
        </p:nvSpPr>
        <p:spPr>
          <a:xfrm>
            <a:off x="11924323" y="6588855"/>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52" name="Google Shape;52;p52"/>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4800"/>
              <a:buFont typeface="Times New Roman"/>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52"/>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52"/>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52"/>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6" name="Google Shape;56;p52"/>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 name="Google Shape;57;p52"/>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8" name="Google Shape;58;p52"/>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9" name="Google Shape;59;p52"/>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0" name="Google Shape;60;p52"/>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1" name="Google Shape;61;p52"/>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62" name="Google Shape;62;p52"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63" name="Google Shape;63;p52"/>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ục lục">
  <p:cSld name="Mục lục">
    <p:spTree>
      <p:nvGrpSpPr>
        <p:cNvPr id="1" name="Shape 64"/>
        <p:cNvGrpSpPr/>
        <p:nvPr/>
      </p:nvGrpSpPr>
      <p:grpSpPr>
        <a:xfrm>
          <a:off x="0" y="0"/>
          <a:ext cx="0" cy="0"/>
          <a:chOff x="0" y="0"/>
          <a:chExt cx="0" cy="0"/>
        </a:xfrm>
      </p:grpSpPr>
      <p:sp>
        <p:nvSpPr>
          <p:cNvPr id="65" name="Google Shape;65;p53"/>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66" name="Google Shape;66;p53"/>
          <p:cNvGrpSpPr/>
          <p:nvPr/>
        </p:nvGrpSpPr>
        <p:grpSpPr>
          <a:xfrm rot="10800000">
            <a:off x="9263702" y="5930537"/>
            <a:ext cx="2869771" cy="886519"/>
            <a:chOff x="44879" y="27296"/>
            <a:chExt cx="2869771" cy="886519"/>
          </a:xfrm>
        </p:grpSpPr>
        <p:cxnSp>
          <p:nvCxnSpPr>
            <p:cNvPr id="67" name="Google Shape;67;p53"/>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68" name="Google Shape;68;p53"/>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69" name="Google Shape;69;p53"/>
            <p:cNvCxnSpPr/>
            <p:nvPr/>
          </p:nvCxnSpPr>
          <p:spPr>
            <a:xfrm rot="10800000">
              <a:off x="52214" y="654128"/>
              <a:ext cx="0" cy="259687"/>
            </a:xfrm>
            <a:prstGeom prst="straightConnector1">
              <a:avLst/>
            </a:prstGeom>
            <a:noFill/>
            <a:ln w="38100" cap="rnd" cmpd="sng">
              <a:solidFill>
                <a:srgbClr val="00C6FF"/>
              </a:solidFill>
              <a:prstDash val="solid"/>
              <a:round/>
              <a:headEnd type="none" w="sm" len="sm"/>
              <a:tailEnd type="none" w="sm" len="sm"/>
            </a:ln>
          </p:spPr>
        </p:cxnSp>
      </p:grpSp>
      <p:sp>
        <p:nvSpPr>
          <p:cNvPr id="70" name="Google Shape;70;p53"/>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71" name="Google Shape;71;p53"/>
          <p:cNvGrpSpPr/>
          <p:nvPr/>
        </p:nvGrpSpPr>
        <p:grpSpPr>
          <a:xfrm>
            <a:off x="-1259888" y="1121391"/>
            <a:ext cx="4841288" cy="5054000"/>
            <a:chOff x="-1259888" y="901609"/>
            <a:chExt cx="4841288" cy="5054000"/>
          </a:xfrm>
        </p:grpSpPr>
        <p:grpSp>
          <p:nvGrpSpPr>
            <p:cNvPr id="72" name="Google Shape;72;p53"/>
            <p:cNvGrpSpPr/>
            <p:nvPr/>
          </p:nvGrpSpPr>
          <p:grpSpPr>
            <a:xfrm>
              <a:off x="-1225468" y="901609"/>
              <a:ext cx="4806868" cy="664514"/>
              <a:chOff x="0" y="901609"/>
              <a:chExt cx="4806868" cy="664514"/>
            </a:xfrm>
          </p:grpSpPr>
          <p:cxnSp>
            <p:nvCxnSpPr>
              <p:cNvPr id="73" name="Google Shape;73;p53"/>
              <p:cNvCxnSpPr/>
              <p:nvPr/>
            </p:nvCxnSpPr>
            <p:spPr>
              <a:xfrm>
                <a:off x="0" y="1566123"/>
                <a:ext cx="2533933" cy="0"/>
              </a:xfrm>
              <a:prstGeom prst="straightConnector1">
                <a:avLst/>
              </a:prstGeom>
              <a:noFill/>
              <a:ln w="38100" cap="rnd" cmpd="sng">
                <a:solidFill>
                  <a:srgbClr val="0072FF"/>
                </a:solidFill>
                <a:prstDash val="solid"/>
                <a:round/>
                <a:headEnd type="none" w="sm" len="sm"/>
                <a:tailEnd type="none" w="sm" len="sm"/>
              </a:ln>
            </p:spPr>
          </p:cxnSp>
          <p:cxnSp>
            <p:nvCxnSpPr>
              <p:cNvPr id="74" name="Google Shape;74;p53"/>
              <p:cNvCxnSpPr/>
              <p:nvPr/>
            </p:nvCxnSpPr>
            <p:spPr>
              <a:xfrm rot="10800000" flipH="1">
                <a:off x="2520285" y="1059987"/>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75" name="Google Shape;75;p53"/>
              <p:cNvCxnSpPr/>
              <p:nvPr/>
            </p:nvCxnSpPr>
            <p:spPr>
              <a:xfrm>
                <a:off x="3111690" y="1059987"/>
                <a:ext cx="1378423" cy="0"/>
              </a:xfrm>
              <a:prstGeom prst="straightConnector1">
                <a:avLst/>
              </a:prstGeom>
              <a:noFill/>
              <a:ln w="38100" cap="rnd" cmpd="sng">
                <a:solidFill>
                  <a:srgbClr val="0072FF"/>
                </a:solidFill>
                <a:prstDash val="solid"/>
                <a:round/>
                <a:headEnd type="none" w="sm" len="sm"/>
                <a:tailEnd type="none" w="sm" len="sm"/>
              </a:ln>
            </p:spPr>
          </p:cxnSp>
          <p:sp>
            <p:nvSpPr>
              <p:cNvPr id="76" name="Google Shape;76;p53"/>
              <p:cNvSpPr/>
              <p:nvPr/>
            </p:nvSpPr>
            <p:spPr>
              <a:xfrm>
                <a:off x="4490113" y="901609"/>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77" name="Google Shape;77;p53"/>
            <p:cNvGrpSpPr/>
            <p:nvPr/>
          </p:nvGrpSpPr>
          <p:grpSpPr>
            <a:xfrm rot="10800000" flipH="1">
              <a:off x="-1225468" y="5291095"/>
              <a:ext cx="4806868" cy="664514"/>
              <a:chOff x="0" y="1232525"/>
              <a:chExt cx="4806868" cy="664514"/>
            </a:xfrm>
          </p:grpSpPr>
          <p:cxnSp>
            <p:nvCxnSpPr>
              <p:cNvPr id="78" name="Google Shape;78;p53"/>
              <p:cNvCxnSpPr/>
              <p:nvPr/>
            </p:nvCxnSpPr>
            <p:spPr>
              <a:xfrm>
                <a:off x="0" y="1897039"/>
                <a:ext cx="2533933" cy="0"/>
              </a:xfrm>
              <a:prstGeom prst="straightConnector1">
                <a:avLst/>
              </a:prstGeom>
              <a:noFill/>
              <a:ln w="38100" cap="rnd" cmpd="sng">
                <a:solidFill>
                  <a:srgbClr val="0072FF"/>
                </a:solidFill>
                <a:prstDash val="solid"/>
                <a:round/>
                <a:headEnd type="none" w="sm" len="sm"/>
                <a:tailEnd type="none" w="sm" len="sm"/>
              </a:ln>
            </p:spPr>
          </p:cxnSp>
          <p:cxnSp>
            <p:nvCxnSpPr>
              <p:cNvPr id="79" name="Google Shape;79;p53"/>
              <p:cNvCxnSpPr/>
              <p:nvPr/>
            </p:nvCxnSpPr>
            <p:spPr>
              <a:xfrm rot="10800000" flipH="1">
                <a:off x="2520285" y="1390903"/>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80" name="Google Shape;80;p53"/>
              <p:cNvCxnSpPr/>
              <p:nvPr/>
            </p:nvCxnSpPr>
            <p:spPr>
              <a:xfrm>
                <a:off x="3111690" y="1390903"/>
                <a:ext cx="1378423" cy="0"/>
              </a:xfrm>
              <a:prstGeom prst="straightConnector1">
                <a:avLst/>
              </a:prstGeom>
              <a:noFill/>
              <a:ln w="38100" cap="rnd" cmpd="sng">
                <a:solidFill>
                  <a:srgbClr val="0072FF"/>
                </a:solidFill>
                <a:prstDash val="solid"/>
                <a:round/>
                <a:headEnd type="none" w="sm" len="sm"/>
                <a:tailEnd type="none" w="sm" len="sm"/>
              </a:ln>
            </p:spPr>
          </p:cxnSp>
          <p:sp>
            <p:nvSpPr>
              <p:cNvPr id="81" name="Google Shape;81;p53"/>
              <p:cNvSpPr/>
              <p:nvPr/>
            </p:nvSpPr>
            <p:spPr>
              <a:xfrm>
                <a:off x="4490113" y="123252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82" name="Google Shape;82;p53"/>
            <p:cNvGrpSpPr/>
            <p:nvPr/>
          </p:nvGrpSpPr>
          <p:grpSpPr>
            <a:xfrm>
              <a:off x="-1225469" y="1860637"/>
              <a:ext cx="3835321" cy="547270"/>
              <a:chOff x="-1" y="1860637"/>
              <a:chExt cx="3835321" cy="547270"/>
            </a:xfrm>
          </p:grpSpPr>
          <p:sp>
            <p:nvSpPr>
              <p:cNvPr id="83" name="Google Shape;83;p53"/>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84" name="Google Shape;84;p53"/>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85" name="Google Shape;85;p53"/>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86" name="Google Shape;86;p53"/>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87" name="Google Shape;87;p53"/>
            <p:cNvGrpSpPr/>
            <p:nvPr/>
          </p:nvGrpSpPr>
          <p:grpSpPr>
            <a:xfrm rot="10800000" flipH="1">
              <a:off x="-1259888" y="4408929"/>
              <a:ext cx="3835321" cy="547270"/>
              <a:chOff x="-1" y="1860637"/>
              <a:chExt cx="3835321" cy="547270"/>
            </a:xfrm>
          </p:grpSpPr>
          <p:sp>
            <p:nvSpPr>
              <p:cNvPr id="88" name="Google Shape;88;p53"/>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89" name="Google Shape;89;p53"/>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90" name="Google Shape;90;p53"/>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91" name="Google Shape;91;p53"/>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92" name="Google Shape;92;p53"/>
            <p:cNvGrpSpPr/>
            <p:nvPr/>
          </p:nvGrpSpPr>
          <p:grpSpPr>
            <a:xfrm>
              <a:off x="-1252333" y="2715185"/>
              <a:ext cx="2776521" cy="436736"/>
              <a:chOff x="-26865" y="2715185"/>
              <a:chExt cx="2776521" cy="436736"/>
            </a:xfrm>
          </p:grpSpPr>
          <p:cxnSp>
            <p:nvCxnSpPr>
              <p:cNvPr id="93" name="Google Shape;93;p53"/>
              <p:cNvCxnSpPr/>
              <p:nvPr/>
            </p:nvCxnSpPr>
            <p:spPr>
              <a:xfrm>
                <a:off x="-26865" y="3151921"/>
                <a:ext cx="1402723" cy="0"/>
              </a:xfrm>
              <a:prstGeom prst="straightConnector1">
                <a:avLst/>
              </a:prstGeom>
              <a:noFill/>
              <a:ln w="38100" cap="rnd" cmpd="sng">
                <a:solidFill>
                  <a:srgbClr val="0072FF"/>
                </a:solidFill>
                <a:prstDash val="solid"/>
                <a:round/>
                <a:headEnd type="none" w="sm" len="sm"/>
                <a:tailEnd type="none" w="sm" len="sm"/>
              </a:ln>
            </p:spPr>
          </p:cxnSp>
          <p:cxnSp>
            <p:nvCxnSpPr>
              <p:cNvPr id="94" name="Google Shape;94;p53"/>
              <p:cNvCxnSpPr/>
              <p:nvPr/>
            </p:nvCxnSpPr>
            <p:spPr>
              <a:xfrm rot="10800000" flipH="1">
                <a:off x="1368303" y="2877197"/>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95" name="Google Shape;95;p53"/>
              <p:cNvCxnSpPr/>
              <p:nvPr/>
            </p:nvCxnSpPr>
            <p:spPr>
              <a:xfrm>
                <a:off x="1695690" y="2877197"/>
                <a:ext cx="763061" cy="0"/>
              </a:xfrm>
              <a:prstGeom prst="straightConnector1">
                <a:avLst/>
              </a:prstGeom>
              <a:noFill/>
              <a:ln w="38100" cap="rnd" cmpd="sng">
                <a:solidFill>
                  <a:srgbClr val="0072FF"/>
                </a:solidFill>
                <a:prstDash val="solid"/>
                <a:round/>
                <a:headEnd type="none" w="sm" len="sm"/>
                <a:tailEnd type="none" w="sm" len="sm"/>
              </a:ln>
            </p:spPr>
          </p:cxnSp>
          <p:sp>
            <p:nvSpPr>
              <p:cNvPr id="96" name="Google Shape;96;p53"/>
              <p:cNvSpPr/>
              <p:nvPr/>
            </p:nvSpPr>
            <p:spPr>
              <a:xfrm>
                <a:off x="2432901" y="271518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97" name="Google Shape;97;p53"/>
            <p:cNvGrpSpPr/>
            <p:nvPr/>
          </p:nvGrpSpPr>
          <p:grpSpPr>
            <a:xfrm>
              <a:off x="-1225468" y="3843225"/>
              <a:ext cx="2802371" cy="433101"/>
              <a:chOff x="-34420" y="3843718"/>
              <a:chExt cx="2802371" cy="433101"/>
            </a:xfrm>
          </p:grpSpPr>
          <p:cxnSp>
            <p:nvCxnSpPr>
              <p:cNvPr id="98" name="Google Shape;98;p53"/>
              <p:cNvCxnSpPr/>
              <p:nvPr/>
            </p:nvCxnSpPr>
            <p:spPr>
              <a:xfrm>
                <a:off x="-34420" y="3843718"/>
                <a:ext cx="1402723" cy="0"/>
              </a:xfrm>
              <a:prstGeom prst="straightConnector1">
                <a:avLst/>
              </a:prstGeom>
              <a:noFill/>
              <a:ln w="38100" cap="rnd" cmpd="sng">
                <a:solidFill>
                  <a:srgbClr val="0072FF"/>
                </a:solidFill>
                <a:prstDash val="solid"/>
                <a:round/>
                <a:headEnd type="none" w="sm" len="sm"/>
                <a:tailEnd type="none" w="sm" len="sm"/>
              </a:ln>
            </p:spPr>
          </p:cxnSp>
          <p:cxnSp>
            <p:nvCxnSpPr>
              <p:cNvPr id="99" name="Google Shape;99;p53"/>
              <p:cNvCxnSpPr/>
              <p:nvPr/>
            </p:nvCxnSpPr>
            <p:spPr>
              <a:xfrm>
                <a:off x="1360748" y="3843718"/>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100" name="Google Shape;100;p53"/>
              <p:cNvCxnSpPr/>
              <p:nvPr/>
            </p:nvCxnSpPr>
            <p:spPr>
              <a:xfrm>
                <a:off x="1688135" y="4118442"/>
                <a:ext cx="763061" cy="0"/>
              </a:xfrm>
              <a:prstGeom prst="straightConnector1">
                <a:avLst/>
              </a:prstGeom>
              <a:noFill/>
              <a:ln w="38100" cap="rnd" cmpd="sng">
                <a:solidFill>
                  <a:srgbClr val="0072FF"/>
                </a:solidFill>
                <a:prstDash val="solid"/>
                <a:round/>
                <a:headEnd type="none" w="sm" len="sm"/>
                <a:tailEnd type="none" w="sm" len="sm"/>
              </a:ln>
            </p:spPr>
          </p:cxnSp>
          <p:sp>
            <p:nvSpPr>
              <p:cNvPr id="101" name="Google Shape;101;p53"/>
              <p:cNvSpPr/>
              <p:nvPr/>
            </p:nvSpPr>
            <p:spPr>
              <a:xfrm>
                <a:off x="2451196" y="3960064"/>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grpSp>
        <p:nvGrpSpPr>
          <p:cNvPr id="102" name="Google Shape;102;p53"/>
          <p:cNvGrpSpPr/>
          <p:nvPr/>
        </p:nvGrpSpPr>
        <p:grpSpPr>
          <a:xfrm flipH="1">
            <a:off x="8607643" y="1121391"/>
            <a:ext cx="4841288" cy="5054000"/>
            <a:chOff x="-1259888" y="901609"/>
            <a:chExt cx="4841288" cy="5054000"/>
          </a:xfrm>
        </p:grpSpPr>
        <p:grpSp>
          <p:nvGrpSpPr>
            <p:cNvPr id="103" name="Google Shape;103;p53"/>
            <p:cNvGrpSpPr/>
            <p:nvPr/>
          </p:nvGrpSpPr>
          <p:grpSpPr>
            <a:xfrm>
              <a:off x="-1225468" y="901609"/>
              <a:ext cx="4806868" cy="664514"/>
              <a:chOff x="0" y="901609"/>
              <a:chExt cx="4806868" cy="664514"/>
            </a:xfrm>
          </p:grpSpPr>
          <p:cxnSp>
            <p:nvCxnSpPr>
              <p:cNvPr id="104" name="Google Shape;104;p53"/>
              <p:cNvCxnSpPr/>
              <p:nvPr/>
            </p:nvCxnSpPr>
            <p:spPr>
              <a:xfrm>
                <a:off x="0" y="1566123"/>
                <a:ext cx="2533933" cy="0"/>
              </a:xfrm>
              <a:prstGeom prst="straightConnector1">
                <a:avLst/>
              </a:prstGeom>
              <a:noFill/>
              <a:ln w="38100" cap="rnd" cmpd="sng">
                <a:solidFill>
                  <a:srgbClr val="0072FF"/>
                </a:solidFill>
                <a:prstDash val="solid"/>
                <a:round/>
                <a:headEnd type="none" w="sm" len="sm"/>
                <a:tailEnd type="none" w="sm" len="sm"/>
              </a:ln>
            </p:spPr>
          </p:cxnSp>
          <p:cxnSp>
            <p:nvCxnSpPr>
              <p:cNvPr id="105" name="Google Shape;105;p53"/>
              <p:cNvCxnSpPr/>
              <p:nvPr/>
            </p:nvCxnSpPr>
            <p:spPr>
              <a:xfrm rot="10800000" flipH="1">
                <a:off x="2520285" y="1059987"/>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106" name="Google Shape;106;p53"/>
              <p:cNvCxnSpPr/>
              <p:nvPr/>
            </p:nvCxnSpPr>
            <p:spPr>
              <a:xfrm>
                <a:off x="3111690" y="1059987"/>
                <a:ext cx="1378423" cy="0"/>
              </a:xfrm>
              <a:prstGeom prst="straightConnector1">
                <a:avLst/>
              </a:prstGeom>
              <a:noFill/>
              <a:ln w="38100" cap="rnd" cmpd="sng">
                <a:solidFill>
                  <a:srgbClr val="0072FF"/>
                </a:solidFill>
                <a:prstDash val="solid"/>
                <a:round/>
                <a:headEnd type="none" w="sm" len="sm"/>
                <a:tailEnd type="none" w="sm" len="sm"/>
              </a:ln>
            </p:spPr>
          </p:cxnSp>
          <p:sp>
            <p:nvSpPr>
              <p:cNvPr id="107" name="Google Shape;107;p53"/>
              <p:cNvSpPr/>
              <p:nvPr/>
            </p:nvSpPr>
            <p:spPr>
              <a:xfrm>
                <a:off x="4490113" y="901609"/>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08" name="Google Shape;108;p53"/>
            <p:cNvGrpSpPr/>
            <p:nvPr/>
          </p:nvGrpSpPr>
          <p:grpSpPr>
            <a:xfrm rot="10800000" flipH="1">
              <a:off x="-1225468" y="5291095"/>
              <a:ext cx="4806868" cy="664514"/>
              <a:chOff x="0" y="1232525"/>
              <a:chExt cx="4806868" cy="664514"/>
            </a:xfrm>
          </p:grpSpPr>
          <p:cxnSp>
            <p:nvCxnSpPr>
              <p:cNvPr id="109" name="Google Shape;109;p53"/>
              <p:cNvCxnSpPr/>
              <p:nvPr/>
            </p:nvCxnSpPr>
            <p:spPr>
              <a:xfrm>
                <a:off x="0" y="1897039"/>
                <a:ext cx="2533933" cy="0"/>
              </a:xfrm>
              <a:prstGeom prst="straightConnector1">
                <a:avLst/>
              </a:prstGeom>
              <a:noFill/>
              <a:ln w="38100" cap="rnd" cmpd="sng">
                <a:solidFill>
                  <a:srgbClr val="0072FF"/>
                </a:solidFill>
                <a:prstDash val="solid"/>
                <a:round/>
                <a:headEnd type="none" w="sm" len="sm"/>
                <a:tailEnd type="none" w="sm" len="sm"/>
              </a:ln>
            </p:spPr>
          </p:cxnSp>
          <p:cxnSp>
            <p:nvCxnSpPr>
              <p:cNvPr id="110" name="Google Shape;110;p53"/>
              <p:cNvCxnSpPr/>
              <p:nvPr/>
            </p:nvCxnSpPr>
            <p:spPr>
              <a:xfrm rot="10800000" flipH="1">
                <a:off x="2520285" y="1390903"/>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111" name="Google Shape;111;p53"/>
              <p:cNvCxnSpPr/>
              <p:nvPr/>
            </p:nvCxnSpPr>
            <p:spPr>
              <a:xfrm>
                <a:off x="3111690" y="1390903"/>
                <a:ext cx="1378423" cy="0"/>
              </a:xfrm>
              <a:prstGeom prst="straightConnector1">
                <a:avLst/>
              </a:prstGeom>
              <a:noFill/>
              <a:ln w="38100" cap="rnd" cmpd="sng">
                <a:solidFill>
                  <a:srgbClr val="0072FF"/>
                </a:solidFill>
                <a:prstDash val="solid"/>
                <a:round/>
                <a:headEnd type="none" w="sm" len="sm"/>
                <a:tailEnd type="none" w="sm" len="sm"/>
              </a:ln>
            </p:spPr>
          </p:cxnSp>
          <p:sp>
            <p:nvSpPr>
              <p:cNvPr id="112" name="Google Shape;112;p53"/>
              <p:cNvSpPr/>
              <p:nvPr/>
            </p:nvSpPr>
            <p:spPr>
              <a:xfrm>
                <a:off x="4490113" y="123252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13" name="Google Shape;113;p53"/>
            <p:cNvGrpSpPr/>
            <p:nvPr/>
          </p:nvGrpSpPr>
          <p:grpSpPr>
            <a:xfrm>
              <a:off x="-1225469" y="1860637"/>
              <a:ext cx="3835321" cy="547270"/>
              <a:chOff x="-1" y="1860637"/>
              <a:chExt cx="3835321" cy="547270"/>
            </a:xfrm>
          </p:grpSpPr>
          <p:sp>
            <p:nvSpPr>
              <p:cNvPr id="114" name="Google Shape;114;p53"/>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15" name="Google Shape;115;p53"/>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116" name="Google Shape;116;p53"/>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117" name="Google Shape;117;p53"/>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118" name="Google Shape;118;p53"/>
            <p:cNvGrpSpPr/>
            <p:nvPr/>
          </p:nvGrpSpPr>
          <p:grpSpPr>
            <a:xfrm rot="10800000" flipH="1">
              <a:off x="-1259888" y="4408929"/>
              <a:ext cx="3835321" cy="547270"/>
              <a:chOff x="-1" y="1860637"/>
              <a:chExt cx="3835321" cy="547270"/>
            </a:xfrm>
          </p:grpSpPr>
          <p:sp>
            <p:nvSpPr>
              <p:cNvPr id="119" name="Google Shape;119;p53"/>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20" name="Google Shape;120;p53"/>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121" name="Google Shape;121;p53"/>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122" name="Google Shape;122;p53"/>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123" name="Google Shape;123;p53"/>
            <p:cNvGrpSpPr/>
            <p:nvPr/>
          </p:nvGrpSpPr>
          <p:grpSpPr>
            <a:xfrm>
              <a:off x="-1252333" y="2715185"/>
              <a:ext cx="2776521" cy="436736"/>
              <a:chOff x="-26865" y="2715185"/>
              <a:chExt cx="2776521" cy="436736"/>
            </a:xfrm>
          </p:grpSpPr>
          <p:cxnSp>
            <p:nvCxnSpPr>
              <p:cNvPr id="124" name="Google Shape;124;p53"/>
              <p:cNvCxnSpPr/>
              <p:nvPr/>
            </p:nvCxnSpPr>
            <p:spPr>
              <a:xfrm>
                <a:off x="-26865" y="3151921"/>
                <a:ext cx="1402723" cy="0"/>
              </a:xfrm>
              <a:prstGeom prst="straightConnector1">
                <a:avLst/>
              </a:prstGeom>
              <a:noFill/>
              <a:ln w="38100" cap="rnd" cmpd="sng">
                <a:solidFill>
                  <a:srgbClr val="0072FF"/>
                </a:solidFill>
                <a:prstDash val="solid"/>
                <a:round/>
                <a:headEnd type="none" w="sm" len="sm"/>
                <a:tailEnd type="none" w="sm" len="sm"/>
              </a:ln>
            </p:spPr>
          </p:cxnSp>
          <p:cxnSp>
            <p:nvCxnSpPr>
              <p:cNvPr id="125" name="Google Shape;125;p53"/>
              <p:cNvCxnSpPr/>
              <p:nvPr/>
            </p:nvCxnSpPr>
            <p:spPr>
              <a:xfrm rot="10800000" flipH="1">
                <a:off x="1368303" y="2877197"/>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126" name="Google Shape;126;p53"/>
              <p:cNvCxnSpPr/>
              <p:nvPr/>
            </p:nvCxnSpPr>
            <p:spPr>
              <a:xfrm>
                <a:off x="1695690" y="2877197"/>
                <a:ext cx="763061" cy="0"/>
              </a:xfrm>
              <a:prstGeom prst="straightConnector1">
                <a:avLst/>
              </a:prstGeom>
              <a:noFill/>
              <a:ln w="38100" cap="rnd" cmpd="sng">
                <a:solidFill>
                  <a:srgbClr val="0072FF"/>
                </a:solidFill>
                <a:prstDash val="solid"/>
                <a:round/>
                <a:headEnd type="none" w="sm" len="sm"/>
                <a:tailEnd type="none" w="sm" len="sm"/>
              </a:ln>
            </p:spPr>
          </p:cxnSp>
          <p:sp>
            <p:nvSpPr>
              <p:cNvPr id="127" name="Google Shape;127;p53"/>
              <p:cNvSpPr/>
              <p:nvPr/>
            </p:nvSpPr>
            <p:spPr>
              <a:xfrm>
                <a:off x="2432901" y="271518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28" name="Google Shape;128;p53"/>
            <p:cNvGrpSpPr/>
            <p:nvPr/>
          </p:nvGrpSpPr>
          <p:grpSpPr>
            <a:xfrm>
              <a:off x="-1225468" y="3843225"/>
              <a:ext cx="2802371" cy="433101"/>
              <a:chOff x="-34420" y="3843718"/>
              <a:chExt cx="2802371" cy="433101"/>
            </a:xfrm>
          </p:grpSpPr>
          <p:cxnSp>
            <p:nvCxnSpPr>
              <p:cNvPr id="129" name="Google Shape;129;p53"/>
              <p:cNvCxnSpPr/>
              <p:nvPr/>
            </p:nvCxnSpPr>
            <p:spPr>
              <a:xfrm>
                <a:off x="-34420" y="3843718"/>
                <a:ext cx="1402723" cy="0"/>
              </a:xfrm>
              <a:prstGeom prst="straightConnector1">
                <a:avLst/>
              </a:prstGeom>
              <a:noFill/>
              <a:ln w="38100" cap="rnd" cmpd="sng">
                <a:solidFill>
                  <a:srgbClr val="0072FF"/>
                </a:solidFill>
                <a:prstDash val="solid"/>
                <a:round/>
                <a:headEnd type="none" w="sm" len="sm"/>
                <a:tailEnd type="none" w="sm" len="sm"/>
              </a:ln>
            </p:spPr>
          </p:cxnSp>
          <p:cxnSp>
            <p:nvCxnSpPr>
              <p:cNvPr id="130" name="Google Shape;130;p53"/>
              <p:cNvCxnSpPr/>
              <p:nvPr/>
            </p:nvCxnSpPr>
            <p:spPr>
              <a:xfrm>
                <a:off x="1360748" y="3843718"/>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131" name="Google Shape;131;p53"/>
              <p:cNvCxnSpPr/>
              <p:nvPr/>
            </p:nvCxnSpPr>
            <p:spPr>
              <a:xfrm>
                <a:off x="1688135" y="4118442"/>
                <a:ext cx="763061" cy="0"/>
              </a:xfrm>
              <a:prstGeom prst="straightConnector1">
                <a:avLst/>
              </a:prstGeom>
              <a:noFill/>
              <a:ln w="38100" cap="rnd" cmpd="sng">
                <a:solidFill>
                  <a:srgbClr val="0072FF"/>
                </a:solidFill>
                <a:prstDash val="solid"/>
                <a:round/>
                <a:headEnd type="none" w="sm" len="sm"/>
                <a:tailEnd type="none" w="sm" len="sm"/>
              </a:ln>
            </p:spPr>
          </p:cxnSp>
          <p:sp>
            <p:nvSpPr>
              <p:cNvPr id="132" name="Google Shape;132;p53"/>
              <p:cNvSpPr/>
              <p:nvPr/>
            </p:nvSpPr>
            <p:spPr>
              <a:xfrm>
                <a:off x="2451196" y="3960064"/>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sp>
        <p:nvSpPr>
          <p:cNvPr id="133" name="Google Shape;133;p53"/>
          <p:cNvSpPr/>
          <p:nvPr/>
        </p:nvSpPr>
        <p:spPr>
          <a:xfrm>
            <a:off x="11924591" y="658314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34" name="Google Shape;134;p53"/>
          <p:cNvSpPr txBox="1">
            <a:spLocks noGrp="1"/>
          </p:cNvSpPr>
          <p:nvPr>
            <p:ph type="sldNum" idx="12"/>
          </p:nvPr>
        </p:nvSpPr>
        <p:spPr>
          <a:xfrm>
            <a:off x="11900400" y="6566400"/>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35" name="Google Shape;135;p53"/>
          <p:cNvSpPr txBox="1"/>
          <p:nvPr/>
        </p:nvSpPr>
        <p:spPr>
          <a:xfrm>
            <a:off x="4702630" y="640081"/>
            <a:ext cx="3028822" cy="646331"/>
          </a:xfrm>
          <a:prstGeom prst="rect">
            <a:avLst/>
          </a:prstGeom>
          <a:gradFill>
            <a:gsLst>
              <a:gs pos="0">
                <a:srgbClr val="0072FF"/>
              </a:gs>
              <a:gs pos="100000">
                <a:srgbClr val="00C6FF"/>
              </a:gs>
            </a:gsLst>
            <a:path path="circle">
              <a:fillToRect l="50000" t="50000" r="50000" b="50000"/>
            </a:path>
            <a:tileRect/>
          </a:grad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600" b="1">
                <a:solidFill>
                  <a:schemeClr val="lt1"/>
                </a:solidFill>
                <a:latin typeface="Times New Roman"/>
                <a:ea typeface="Times New Roman"/>
                <a:cs typeface="Times New Roman"/>
                <a:sym typeface="Times New Roman"/>
              </a:rPr>
              <a:t>NỘI DUNG</a:t>
            </a:r>
            <a:endParaRPr/>
          </a:p>
        </p:txBody>
      </p:sp>
      <p:sp>
        <p:nvSpPr>
          <p:cNvPr id="136" name="Google Shape;136;p53"/>
          <p:cNvSpPr txBox="1">
            <a:spLocks noGrp="1"/>
          </p:cNvSpPr>
          <p:nvPr>
            <p:ph type="body" idx="1"/>
          </p:nvPr>
        </p:nvSpPr>
        <p:spPr>
          <a:xfrm>
            <a:off x="2735144" y="1286346"/>
            <a:ext cx="6721714" cy="4699000"/>
          </a:xfrm>
          <a:prstGeom prst="rect">
            <a:avLst/>
          </a:prstGeom>
          <a:noFill/>
          <a:ln>
            <a:noFill/>
          </a:ln>
        </p:spPr>
        <p:txBody>
          <a:bodyPr spcFirstLastPara="1" wrap="square" lIns="91425" tIns="45700" rIns="91425" bIns="45700" anchor="ctr" anchorCtr="0">
            <a:normAutofit/>
          </a:bodyPr>
          <a:lstStyle>
            <a:lvl1pPr marL="457200" lvl="0" indent="-406400" algn="just">
              <a:lnSpc>
                <a:spcPct val="130000"/>
              </a:lnSpc>
              <a:spcBef>
                <a:spcPts val="300"/>
              </a:spcBef>
              <a:spcAft>
                <a:spcPts val="0"/>
              </a:spcAft>
              <a:buClr>
                <a:schemeClr val="dk1"/>
              </a:buClr>
              <a:buSzPts val="2800"/>
              <a:buFont typeface="Calibri"/>
              <a:buAutoNum type="arabicPeriod"/>
              <a:defRPr sz="2800">
                <a:latin typeface="Arial"/>
                <a:ea typeface="Arial"/>
                <a:cs typeface="Arial"/>
                <a:sym typeface="Arial"/>
              </a:defRPr>
            </a:lvl1pPr>
            <a:lvl2pPr marL="914400" lvl="1" indent="-381000" algn="ctr">
              <a:lnSpc>
                <a:spcPct val="90000"/>
              </a:lnSpc>
              <a:spcBef>
                <a:spcPts val="500"/>
              </a:spcBef>
              <a:spcAft>
                <a:spcPts val="0"/>
              </a:spcAft>
              <a:buClr>
                <a:schemeClr val="dk1"/>
              </a:buClr>
              <a:buSzPts val="2400"/>
              <a:buFont typeface="Calibri"/>
              <a:buAutoNum type="arabicPeriod"/>
              <a:defRPr>
                <a:latin typeface="Arial"/>
                <a:ea typeface="Arial"/>
                <a:cs typeface="Arial"/>
                <a:sym typeface="Arial"/>
              </a:defRPr>
            </a:lvl2pPr>
            <a:lvl3pPr marL="1371600" lvl="2" indent="-355600" algn="ctr">
              <a:lnSpc>
                <a:spcPct val="90000"/>
              </a:lnSpc>
              <a:spcBef>
                <a:spcPts val="500"/>
              </a:spcBef>
              <a:spcAft>
                <a:spcPts val="0"/>
              </a:spcAft>
              <a:buClr>
                <a:schemeClr val="dk1"/>
              </a:buClr>
              <a:buSzPts val="2000"/>
              <a:buFont typeface="Calibri"/>
              <a:buAutoNum type="arabicPeriod"/>
              <a:defRPr>
                <a:latin typeface="Arial"/>
                <a:ea typeface="Arial"/>
                <a:cs typeface="Arial"/>
                <a:sym typeface="Arial"/>
              </a:defRPr>
            </a:lvl3pPr>
            <a:lvl4pPr marL="1828800" lvl="3"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4pPr>
            <a:lvl5pPr marL="2286000" lvl="4"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53"/>
          <p:cNvSpPr/>
          <p:nvPr/>
        </p:nvSpPr>
        <p:spPr>
          <a:xfrm rot="10800000">
            <a:off x="0" y="0"/>
            <a:ext cx="715617" cy="616911"/>
          </a:xfrm>
          <a:prstGeom prst="triangle">
            <a:avLst>
              <a:gd name="adj" fmla="val 100000"/>
            </a:avLst>
          </a:prstGeom>
          <a:solidFill>
            <a:srgbClr val="0072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38" name="Google Shape;138;p53"/>
          <p:cNvGrpSpPr/>
          <p:nvPr/>
        </p:nvGrpSpPr>
        <p:grpSpPr>
          <a:xfrm>
            <a:off x="58527" y="40944"/>
            <a:ext cx="2869771" cy="886519"/>
            <a:chOff x="44879" y="27296"/>
            <a:chExt cx="2869771" cy="886519"/>
          </a:xfrm>
        </p:grpSpPr>
        <p:cxnSp>
          <p:nvCxnSpPr>
            <p:cNvPr id="139" name="Google Shape;139;p53"/>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40" name="Google Shape;140;p53"/>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41" name="Google Shape;141;p53"/>
            <p:cNvCxnSpPr/>
            <p:nvPr/>
          </p:nvCxnSpPr>
          <p:spPr>
            <a:xfrm rot="10800000">
              <a:off x="52214" y="654128"/>
              <a:ext cx="0" cy="259687"/>
            </a:xfrm>
            <a:prstGeom prst="straightConnector1">
              <a:avLst/>
            </a:prstGeom>
            <a:noFill/>
            <a:ln w="38100" cap="flat" cmpd="sng">
              <a:solidFill>
                <a:srgbClr val="00C6FF"/>
              </a:solidFill>
              <a:prstDash val="solid"/>
              <a:miter lim="800000"/>
              <a:headEnd type="none" w="sm" len="sm"/>
              <a:tailEnd type="none" w="sm" len="sm"/>
            </a:ln>
          </p:spPr>
        </p:cxnSp>
      </p:grpSp>
      <p:pic>
        <p:nvPicPr>
          <p:cNvPr id="142" name="Google Shape;142;p53" descr="A picture containing clipart, vector graphics&#10;&#10;Description automatically generated"/>
          <p:cNvPicPr preferRelativeResize="0"/>
          <p:nvPr/>
        </p:nvPicPr>
        <p:blipFill rotWithShape="1">
          <a:blip r:embed="rId2">
            <a:alphaModFix/>
          </a:blip>
          <a:srcRect/>
          <a:stretch/>
        </p:blipFill>
        <p:spPr>
          <a:xfrm>
            <a:off x="412638" y="362637"/>
            <a:ext cx="544288" cy="450213"/>
          </a:xfrm>
          <a:prstGeom prst="rect">
            <a:avLst/>
          </a:prstGeom>
          <a:noFill/>
          <a:ln>
            <a:noFill/>
          </a:ln>
        </p:spPr>
      </p:pic>
      <p:sp>
        <p:nvSpPr>
          <p:cNvPr id="143" name="Google Shape;143;p53"/>
          <p:cNvSpPr txBox="1">
            <a:spLocks noGrp="1"/>
          </p:cNvSpPr>
          <p:nvPr>
            <p:ph type="dt" idx="10"/>
          </p:nvPr>
        </p:nvSpPr>
        <p:spPr>
          <a:xfrm>
            <a:off x="796022" y="6454635"/>
            <a:ext cx="2132276" cy="2668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êu đề chương">
  <p:cSld name="Tiêu đề chương">
    <p:spTree>
      <p:nvGrpSpPr>
        <p:cNvPr id="1" name="Shape 144"/>
        <p:cNvGrpSpPr/>
        <p:nvPr/>
      </p:nvGrpSpPr>
      <p:grpSpPr>
        <a:xfrm>
          <a:off x="0" y="0"/>
          <a:ext cx="0" cy="0"/>
          <a:chOff x="0" y="0"/>
          <a:chExt cx="0" cy="0"/>
        </a:xfrm>
      </p:grpSpPr>
      <p:pic>
        <p:nvPicPr>
          <p:cNvPr id="145" name="Google Shape;145;p54" descr="Background pattern&#10;&#10;Description automatically generated"/>
          <p:cNvPicPr preferRelativeResize="0"/>
          <p:nvPr/>
        </p:nvPicPr>
        <p:blipFill rotWithShape="1">
          <a:blip r:embed="rId2">
            <a:alphaModFix/>
          </a:blip>
          <a:srcRect/>
          <a:stretch/>
        </p:blipFill>
        <p:spPr>
          <a:xfrm>
            <a:off x="-1" y="-1"/>
            <a:ext cx="12192001" cy="6854889"/>
          </a:xfrm>
          <a:prstGeom prst="rect">
            <a:avLst/>
          </a:prstGeom>
          <a:noFill/>
          <a:ln>
            <a:noFill/>
          </a:ln>
        </p:spPr>
      </p:pic>
      <p:sp>
        <p:nvSpPr>
          <p:cNvPr id="146" name="Google Shape;146;p54"/>
          <p:cNvSpPr/>
          <p:nvPr/>
        </p:nvSpPr>
        <p:spPr>
          <a:xfrm>
            <a:off x="0" y="-3113"/>
            <a:ext cx="12192000" cy="6858000"/>
          </a:xfrm>
          <a:prstGeom prst="rect">
            <a:avLst/>
          </a:prstGeom>
          <a:gradFill>
            <a:gsLst>
              <a:gs pos="0">
                <a:srgbClr val="0A4671">
                  <a:alpha val="74901"/>
                </a:srgbClr>
              </a:gs>
              <a:gs pos="100000">
                <a:srgbClr val="0A4671"/>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7" name="Google Shape;147;p54"/>
          <p:cNvSpPr/>
          <p:nvPr/>
        </p:nvSpPr>
        <p:spPr>
          <a:xfrm>
            <a:off x="16026" y="4629289"/>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8" name="Google Shape;148;p54"/>
          <p:cNvSpPr/>
          <p:nvPr/>
        </p:nvSpPr>
        <p:spPr>
          <a:xfrm>
            <a:off x="16026" y="5005641"/>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4"/>
          <p:cNvSpPr/>
          <p:nvPr/>
        </p:nvSpPr>
        <p:spPr>
          <a:xfrm>
            <a:off x="16026" y="5381993"/>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4"/>
          <p:cNvSpPr/>
          <p:nvPr/>
        </p:nvSpPr>
        <p:spPr>
          <a:xfrm>
            <a:off x="16026" y="5758345"/>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4"/>
          <p:cNvSpPr/>
          <p:nvPr/>
        </p:nvSpPr>
        <p:spPr>
          <a:xfrm>
            <a:off x="16026" y="6134697"/>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4"/>
          <p:cNvSpPr/>
          <p:nvPr/>
        </p:nvSpPr>
        <p:spPr>
          <a:xfrm>
            <a:off x="16026" y="6511050"/>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4"/>
          <p:cNvSpPr/>
          <p:nvPr/>
        </p:nvSpPr>
        <p:spPr>
          <a:xfrm rot="10800000">
            <a:off x="0" y="0"/>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54" name="Google Shape;154;p54"/>
          <p:cNvGrpSpPr/>
          <p:nvPr/>
        </p:nvGrpSpPr>
        <p:grpSpPr>
          <a:xfrm>
            <a:off x="58527" y="40944"/>
            <a:ext cx="2869771" cy="1563379"/>
            <a:chOff x="44879" y="27296"/>
            <a:chExt cx="2869771" cy="1563379"/>
          </a:xfrm>
        </p:grpSpPr>
        <p:cxnSp>
          <p:nvCxnSpPr>
            <p:cNvPr id="155" name="Google Shape;155;p54"/>
            <p:cNvCxnSpPr/>
            <p:nvPr/>
          </p:nvCxnSpPr>
          <p:spPr>
            <a:xfrm rot="10800000">
              <a:off x="766351" y="34631"/>
              <a:ext cx="2148299" cy="0"/>
            </a:xfrm>
            <a:prstGeom prst="straightConnector1">
              <a:avLst/>
            </a:prstGeom>
            <a:noFill/>
            <a:ln w="38100" cap="flat" cmpd="sng">
              <a:solidFill>
                <a:srgbClr val="00F7FF"/>
              </a:solidFill>
              <a:prstDash val="solid"/>
              <a:miter lim="800000"/>
              <a:headEnd type="none" w="sm" len="sm"/>
              <a:tailEnd type="none" w="sm" len="sm"/>
            </a:ln>
          </p:spPr>
        </p:cxnSp>
        <p:cxnSp>
          <p:nvCxnSpPr>
            <p:cNvPr id="156" name="Google Shape;156;p54"/>
            <p:cNvCxnSpPr/>
            <p:nvPr/>
          </p:nvCxnSpPr>
          <p:spPr>
            <a:xfrm flipH="1">
              <a:off x="44879" y="27296"/>
              <a:ext cx="737495" cy="644210"/>
            </a:xfrm>
            <a:prstGeom prst="straightConnector1">
              <a:avLst/>
            </a:prstGeom>
            <a:noFill/>
            <a:ln w="38100" cap="flat" cmpd="sng">
              <a:solidFill>
                <a:srgbClr val="00F7FF"/>
              </a:solidFill>
              <a:prstDash val="solid"/>
              <a:miter lim="800000"/>
              <a:headEnd type="none" w="sm" len="sm"/>
              <a:tailEnd type="none" w="sm" len="sm"/>
            </a:ln>
          </p:spPr>
        </p:cxnSp>
        <p:cxnSp>
          <p:nvCxnSpPr>
            <p:cNvPr id="157" name="Google Shape;157;p54"/>
            <p:cNvCxnSpPr/>
            <p:nvPr/>
          </p:nvCxnSpPr>
          <p:spPr>
            <a:xfrm rot="10800000">
              <a:off x="52214" y="654128"/>
              <a:ext cx="0" cy="936547"/>
            </a:xfrm>
            <a:prstGeom prst="straightConnector1">
              <a:avLst/>
            </a:prstGeom>
            <a:noFill/>
            <a:ln w="38100" cap="flat" cmpd="sng">
              <a:solidFill>
                <a:srgbClr val="00F7FF"/>
              </a:solidFill>
              <a:prstDash val="solid"/>
              <a:miter lim="800000"/>
              <a:headEnd type="none" w="sm" len="sm"/>
              <a:tailEnd type="none" w="sm" len="sm"/>
            </a:ln>
          </p:spPr>
        </p:cxnSp>
      </p:grpSp>
      <p:sp>
        <p:nvSpPr>
          <p:cNvPr id="158" name="Google Shape;158;p54"/>
          <p:cNvSpPr/>
          <p:nvPr/>
        </p:nvSpPr>
        <p:spPr>
          <a:xfrm>
            <a:off x="11476383" y="6241089"/>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59" name="Google Shape;159;p54"/>
          <p:cNvGrpSpPr/>
          <p:nvPr/>
        </p:nvGrpSpPr>
        <p:grpSpPr>
          <a:xfrm rot="10800000">
            <a:off x="9263702" y="5253677"/>
            <a:ext cx="2869771" cy="1563379"/>
            <a:chOff x="44879" y="27296"/>
            <a:chExt cx="2869771" cy="1563379"/>
          </a:xfrm>
        </p:grpSpPr>
        <p:cxnSp>
          <p:nvCxnSpPr>
            <p:cNvPr id="160" name="Google Shape;160;p54"/>
            <p:cNvCxnSpPr/>
            <p:nvPr/>
          </p:nvCxnSpPr>
          <p:spPr>
            <a:xfrm rot="10800000">
              <a:off x="766351" y="34631"/>
              <a:ext cx="2148299" cy="0"/>
            </a:xfrm>
            <a:prstGeom prst="straightConnector1">
              <a:avLst/>
            </a:prstGeom>
            <a:noFill/>
            <a:ln w="38100" cap="rnd" cmpd="sng">
              <a:solidFill>
                <a:srgbClr val="00F7FF"/>
              </a:solidFill>
              <a:prstDash val="solid"/>
              <a:round/>
              <a:headEnd type="none" w="sm" len="sm"/>
              <a:tailEnd type="none" w="sm" len="sm"/>
            </a:ln>
          </p:spPr>
        </p:cxnSp>
        <p:cxnSp>
          <p:nvCxnSpPr>
            <p:cNvPr id="161" name="Google Shape;161;p54"/>
            <p:cNvCxnSpPr/>
            <p:nvPr/>
          </p:nvCxnSpPr>
          <p:spPr>
            <a:xfrm flipH="1">
              <a:off x="44879" y="27296"/>
              <a:ext cx="737495" cy="644210"/>
            </a:xfrm>
            <a:prstGeom prst="straightConnector1">
              <a:avLst/>
            </a:prstGeom>
            <a:noFill/>
            <a:ln w="38100" cap="rnd" cmpd="sng">
              <a:solidFill>
                <a:srgbClr val="00F7FF"/>
              </a:solidFill>
              <a:prstDash val="solid"/>
              <a:round/>
              <a:headEnd type="none" w="sm" len="sm"/>
              <a:tailEnd type="none" w="sm" len="sm"/>
            </a:ln>
          </p:spPr>
        </p:cxnSp>
        <p:cxnSp>
          <p:nvCxnSpPr>
            <p:cNvPr id="162" name="Google Shape;162;p54"/>
            <p:cNvCxnSpPr/>
            <p:nvPr/>
          </p:nvCxnSpPr>
          <p:spPr>
            <a:xfrm rot="10800000">
              <a:off x="52214" y="654128"/>
              <a:ext cx="0" cy="936547"/>
            </a:xfrm>
            <a:prstGeom prst="straightConnector1">
              <a:avLst/>
            </a:prstGeom>
            <a:noFill/>
            <a:ln w="38100" cap="rnd" cmpd="sng">
              <a:solidFill>
                <a:srgbClr val="00F7FF"/>
              </a:solidFill>
              <a:prstDash val="solid"/>
              <a:round/>
              <a:headEnd type="none" w="sm" len="sm"/>
              <a:tailEnd type="none" w="sm" len="sm"/>
            </a:ln>
          </p:spPr>
        </p:cxnSp>
      </p:grpSp>
      <p:sp>
        <p:nvSpPr>
          <p:cNvPr id="163" name="Google Shape;163;p54"/>
          <p:cNvSpPr/>
          <p:nvPr/>
        </p:nvSpPr>
        <p:spPr>
          <a:xfrm>
            <a:off x="11928738" y="658315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64" name="Google Shape;164;p54"/>
          <p:cNvSpPr/>
          <p:nvPr/>
        </p:nvSpPr>
        <p:spPr>
          <a:xfrm>
            <a:off x="11589537" y="105878"/>
            <a:ext cx="489307" cy="405155"/>
          </a:xfrm>
          <a:custGeom>
            <a:avLst/>
            <a:gdLst/>
            <a:ahLst/>
            <a:cxnLst/>
            <a:rect l="l" t="t" r="r" b="b"/>
            <a:pathLst>
              <a:path w="489307" h="405155" extrusionOk="0">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5" name="Google Shape;165;p54"/>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66" name="Google Shape;166;p54"/>
          <p:cNvSpPr txBox="1">
            <a:spLocks noGrp="1"/>
          </p:cNvSpPr>
          <p:nvPr>
            <p:ph type="body" idx="1"/>
          </p:nvPr>
        </p:nvSpPr>
        <p:spPr>
          <a:xfrm>
            <a:off x="1470930" y="2095027"/>
            <a:ext cx="6264164" cy="88465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00F7FF"/>
              </a:buClr>
              <a:buSzPts val="4400"/>
              <a:buNone/>
              <a:defRPr sz="44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7" name="Google Shape;167;p54"/>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2800"/>
              <a:buNone/>
              <a:defRPr sz="2800" b="1">
                <a:solidFill>
                  <a:schemeClr val="lt1"/>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8" name="Google Shape;168;p54"/>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ctr" anchorCtr="0">
            <a:normAutofit/>
          </a:bodyPr>
          <a:lstStyle>
            <a:lvl1pPr marL="457200" lvl="0" indent="-228600" algn="l">
              <a:lnSpc>
                <a:spcPct val="150000"/>
              </a:lnSpc>
              <a:spcBef>
                <a:spcPts val="1000"/>
              </a:spcBef>
              <a:spcAft>
                <a:spcPts val="0"/>
              </a:spcAft>
              <a:buClr>
                <a:srgbClr val="F2F2F2"/>
              </a:buClr>
              <a:buSzPts val="1000"/>
              <a:buNone/>
              <a:defRPr sz="1000">
                <a:solidFill>
                  <a:srgbClr val="F2F2F2"/>
                </a:solidFill>
                <a:latin typeface="Times New Roman"/>
                <a:ea typeface="Times New Roman"/>
                <a:cs typeface="Times New Roman"/>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9" name="Google Shape;169;p54"/>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rgbClr val="00F7FF"/>
              </a:buClr>
              <a:buSzPts val="12000"/>
              <a:buNone/>
              <a:defRPr sz="120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0" name="Google Shape;170;p54"/>
          <p:cNvCxnSpPr/>
          <p:nvPr/>
        </p:nvCxnSpPr>
        <p:spPr>
          <a:xfrm>
            <a:off x="1574156" y="2979683"/>
            <a:ext cx="3565003" cy="0"/>
          </a:xfrm>
          <a:prstGeom prst="straightConnector1">
            <a:avLst/>
          </a:prstGeom>
          <a:noFill/>
          <a:ln w="25400" cap="rnd" cmpd="sng">
            <a:solidFill>
              <a:srgbClr val="00F7FF"/>
            </a:solidFill>
            <a:prstDash val="solid"/>
            <a:round/>
            <a:headEnd type="none" w="sm" len="sm"/>
            <a:tailEnd type="none" w="sm" len="sm"/>
          </a:ln>
        </p:spPr>
      </p:cxnSp>
      <p:sp>
        <p:nvSpPr>
          <p:cNvPr id="171" name="Google Shape;171;p54"/>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54"/>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ẫu nội dung 3" type="twoTxTwoObj">
  <p:cSld name="TWO_OBJECTS_WITH_TEXT">
    <p:spTree>
      <p:nvGrpSpPr>
        <p:cNvPr id="1" name="Shape 173"/>
        <p:cNvGrpSpPr/>
        <p:nvPr/>
      </p:nvGrpSpPr>
      <p:grpSpPr>
        <a:xfrm>
          <a:off x="0" y="0"/>
          <a:ext cx="0" cy="0"/>
          <a:chOff x="0" y="0"/>
          <a:chExt cx="0" cy="0"/>
        </a:xfrm>
      </p:grpSpPr>
      <p:sp>
        <p:nvSpPr>
          <p:cNvPr id="174" name="Google Shape;174;p55"/>
          <p:cNvSpPr txBox="1">
            <a:spLocks noGrp="1"/>
          </p:cNvSpPr>
          <p:nvPr>
            <p:ph type="title"/>
          </p:nvPr>
        </p:nvSpPr>
        <p:spPr>
          <a:xfrm>
            <a:off x="838198" y="624247"/>
            <a:ext cx="10515600" cy="9792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5" name="Google Shape;175;p55"/>
          <p:cNvSpPr txBox="1">
            <a:spLocks noGrp="1"/>
          </p:cNvSpPr>
          <p:nvPr>
            <p:ph type="body" idx="1"/>
          </p:nvPr>
        </p:nvSpPr>
        <p:spPr>
          <a:xfrm>
            <a:off x="839788" y="1767458"/>
            <a:ext cx="5157787"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2400"/>
              <a:buNone/>
              <a:defRPr sz="2400" b="1">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6" name="Google Shape;176;p55"/>
          <p:cNvSpPr txBox="1">
            <a:spLocks noGrp="1"/>
          </p:cNvSpPr>
          <p:nvPr>
            <p:ph type="body" idx="2"/>
          </p:nvPr>
        </p:nvSpPr>
        <p:spPr>
          <a:xfrm>
            <a:off x="839788" y="2755381"/>
            <a:ext cx="5157787" cy="3601907"/>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7" name="Google Shape;177;p55"/>
          <p:cNvSpPr txBox="1">
            <a:spLocks noGrp="1"/>
          </p:cNvSpPr>
          <p:nvPr>
            <p:ph type="body" idx="3"/>
          </p:nvPr>
        </p:nvSpPr>
        <p:spPr>
          <a:xfrm>
            <a:off x="6172200" y="1767458"/>
            <a:ext cx="5183188"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2400"/>
              <a:buNone/>
              <a:defRPr sz="2400" b="1">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8" name="Google Shape;178;p55"/>
          <p:cNvSpPr txBox="1">
            <a:spLocks noGrp="1"/>
          </p:cNvSpPr>
          <p:nvPr>
            <p:ph type="body" idx="4"/>
          </p:nvPr>
        </p:nvSpPr>
        <p:spPr>
          <a:xfrm>
            <a:off x="6172200" y="2755381"/>
            <a:ext cx="5183188" cy="3601907"/>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9" name="Google Shape;179;p55"/>
          <p:cNvSpPr txBox="1">
            <a:spLocks noGrp="1"/>
          </p:cNvSpPr>
          <p:nvPr>
            <p:ph type="ftr" idx="11"/>
          </p:nvPr>
        </p:nvSpPr>
        <p:spPr>
          <a:xfrm>
            <a:off x="3533429" y="6481647"/>
            <a:ext cx="512514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55"/>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1" name="Google Shape;181;p55"/>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82" name="Google Shape;182;p55"/>
          <p:cNvGrpSpPr/>
          <p:nvPr/>
        </p:nvGrpSpPr>
        <p:grpSpPr>
          <a:xfrm>
            <a:off x="58527" y="40944"/>
            <a:ext cx="2869771" cy="1563379"/>
            <a:chOff x="44879" y="27296"/>
            <a:chExt cx="2869771" cy="1563379"/>
          </a:xfrm>
        </p:grpSpPr>
        <p:cxnSp>
          <p:nvCxnSpPr>
            <p:cNvPr id="183" name="Google Shape;183;p55"/>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84" name="Google Shape;184;p55"/>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85" name="Google Shape;185;p55"/>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186" name="Google Shape;186;p55"/>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187" name="Google Shape;187;p55"/>
          <p:cNvGrpSpPr/>
          <p:nvPr/>
        </p:nvGrpSpPr>
        <p:grpSpPr>
          <a:xfrm rot="10800000">
            <a:off x="9263702" y="5253677"/>
            <a:ext cx="2869771" cy="1563379"/>
            <a:chOff x="44879" y="27296"/>
            <a:chExt cx="2869771" cy="1563379"/>
          </a:xfrm>
        </p:grpSpPr>
        <p:cxnSp>
          <p:nvCxnSpPr>
            <p:cNvPr id="188" name="Google Shape;188;p55"/>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189" name="Google Shape;189;p55"/>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190" name="Google Shape;190;p55"/>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191" name="Google Shape;191;p55"/>
          <p:cNvSpPr/>
          <p:nvPr/>
        </p:nvSpPr>
        <p:spPr>
          <a:xfrm>
            <a:off x="11920781" y="6595999"/>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92" name="Google Shape;192;p55"/>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3" name="Google Shape;193;p55"/>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 name="Google Shape;194;p55"/>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5" name="Google Shape;195;p55"/>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6" name="Google Shape;196;p55"/>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55"/>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8" name="Google Shape;198;p55"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199" name="Google Shape;199;p55"/>
          <p:cNvSpPr txBox="1">
            <a:spLocks noGrp="1"/>
          </p:cNvSpPr>
          <p:nvPr>
            <p:ph type="sldNum" idx="12"/>
          </p:nvPr>
        </p:nvSpPr>
        <p:spPr>
          <a:xfrm>
            <a:off x="11891939" y="6567157"/>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00" name="Google Shape;200;p55"/>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rang trống" type="blank">
  <p:cSld name="BLANK">
    <p:spTree>
      <p:nvGrpSpPr>
        <p:cNvPr id="1" name="Shape 201"/>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ẫu nội dung 2" type="twoObj">
  <p:cSld name="TWO_OBJECTS">
    <p:spTree>
      <p:nvGrpSpPr>
        <p:cNvPr id="1" name="Shape 202"/>
        <p:cNvGrpSpPr/>
        <p:nvPr/>
      </p:nvGrpSpPr>
      <p:grpSpPr>
        <a:xfrm>
          <a:off x="0" y="0"/>
          <a:ext cx="0" cy="0"/>
          <a:chOff x="0" y="0"/>
          <a:chExt cx="0" cy="0"/>
        </a:xfrm>
      </p:grpSpPr>
      <p:sp>
        <p:nvSpPr>
          <p:cNvPr id="203" name="Google Shape;203;p57"/>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4800"/>
              <a:buFont typeface="Times New Roman"/>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 name="Google Shape;204;p57"/>
          <p:cNvSpPr txBox="1">
            <a:spLocks noGrp="1"/>
          </p:cNvSpPr>
          <p:nvPr>
            <p:ph type="body" idx="1"/>
          </p:nvPr>
        </p:nvSpPr>
        <p:spPr>
          <a:xfrm>
            <a:off x="838200" y="1788167"/>
            <a:ext cx="5181600" cy="4591526"/>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 name="Google Shape;205;p57"/>
          <p:cNvSpPr txBox="1">
            <a:spLocks noGrp="1"/>
          </p:cNvSpPr>
          <p:nvPr>
            <p:ph type="body" idx="2"/>
          </p:nvPr>
        </p:nvSpPr>
        <p:spPr>
          <a:xfrm>
            <a:off x="6172200" y="1788167"/>
            <a:ext cx="5181600" cy="4591526"/>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 name="Google Shape;206;p57"/>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57"/>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8" name="Google Shape;208;p57"/>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09" name="Google Shape;209;p57"/>
          <p:cNvGrpSpPr/>
          <p:nvPr/>
        </p:nvGrpSpPr>
        <p:grpSpPr>
          <a:xfrm>
            <a:off x="58527" y="40944"/>
            <a:ext cx="2869771" cy="1563379"/>
            <a:chOff x="44879" y="27296"/>
            <a:chExt cx="2869771" cy="1563379"/>
          </a:xfrm>
        </p:grpSpPr>
        <p:cxnSp>
          <p:nvCxnSpPr>
            <p:cNvPr id="210" name="Google Shape;210;p57"/>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11" name="Google Shape;211;p57"/>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12" name="Google Shape;212;p57"/>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13" name="Google Shape;213;p57"/>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14" name="Google Shape;214;p57"/>
          <p:cNvGrpSpPr/>
          <p:nvPr/>
        </p:nvGrpSpPr>
        <p:grpSpPr>
          <a:xfrm rot="10800000">
            <a:off x="9263702" y="5253677"/>
            <a:ext cx="2869771" cy="1563379"/>
            <a:chOff x="44879" y="27296"/>
            <a:chExt cx="2869771" cy="1563379"/>
          </a:xfrm>
        </p:grpSpPr>
        <p:cxnSp>
          <p:nvCxnSpPr>
            <p:cNvPr id="215" name="Google Shape;215;p57"/>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16" name="Google Shape;216;p57"/>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17" name="Google Shape;217;p57"/>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18" name="Google Shape;218;p57"/>
          <p:cNvSpPr/>
          <p:nvPr/>
        </p:nvSpPr>
        <p:spPr>
          <a:xfrm>
            <a:off x="11928288" y="6592262"/>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19" name="Google Shape;219;p57"/>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0" name="Google Shape;220;p57"/>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p57"/>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p57"/>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p57"/>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p57"/>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25" name="Google Shape;225;p57"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26" name="Google Shape;226;p57"/>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27" name="Google Shape;227;p57"/>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ẫu nội dung 4" type="objTx">
  <p:cSld name="OBJECT_WITH_CAPTION_TEXT">
    <p:spTree>
      <p:nvGrpSpPr>
        <p:cNvPr id="1" name="Shape 228"/>
        <p:cNvGrpSpPr/>
        <p:nvPr/>
      </p:nvGrpSpPr>
      <p:grpSpPr>
        <a:xfrm>
          <a:off x="0" y="0"/>
          <a:ext cx="0" cy="0"/>
          <a:chOff x="0" y="0"/>
          <a:chExt cx="0" cy="0"/>
        </a:xfrm>
      </p:grpSpPr>
      <p:sp>
        <p:nvSpPr>
          <p:cNvPr id="229" name="Google Shape;229;p58"/>
          <p:cNvSpPr txBox="1">
            <a:spLocks noGrp="1"/>
          </p:cNvSpPr>
          <p:nvPr>
            <p:ph type="title"/>
          </p:nvPr>
        </p:nvSpPr>
        <p:spPr>
          <a:xfrm>
            <a:off x="839788" y="417399"/>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072FF"/>
              </a:buClr>
              <a:buSzPts val="4000"/>
              <a:buFont typeface="Times New Roman"/>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 name="Google Shape;230;p58"/>
          <p:cNvSpPr txBox="1">
            <a:spLocks noGrp="1"/>
          </p:cNvSpPr>
          <p:nvPr>
            <p:ph type="body" idx="1"/>
          </p:nvPr>
        </p:nvSpPr>
        <p:spPr>
          <a:xfrm>
            <a:off x="5183188" y="417400"/>
            <a:ext cx="6172200" cy="5788448"/>
          </a:xfrm>
          <a:prstGeom prst="rect">
            <a:avLst/>
          </a:prstGeom>
          <a:noFill/>
          <a:ln>
            <a:noFill/>
          </a:ln>
        </p:spPr>
        <p:txBody>
          <a:bodyPr spcFirstLastPara="1" wrap="square" lIns="91425" tIns="45700" rIns="91425" bIns="45700" anchor="t" anchorCtr="0">
            <a:normAutofit/>
          </a:bodyPr>
          <a:lstStyle>
            <a:lvl1pPr marL="457200" lvl="0" indent="-431800" algn="l">
              <a:lnSpc>
                <a:spcPct val="130000"/>
              </a:lnSpc>
              <a:spcBef>
                <a:spcPts val="300"/>
              </a:spcBef>
              <a:spcAft>
                <a:spcPts val="0"/>
              </a:spcAft>
              <a:buClr>
                <a:schemeClr val="dk1"/>
              </a:buClr>
              <a:buSzPts val="3200"/>
              <a:buChar char="•"/>
              <a:defRPr sz="3200">
                <a:latin typeface="Arial"/>
                <a:ea typeface="Arial"/>
                <a:cs typeface="Arial"/>
                <a:sym typeface="Arial"/>
              </a:defRPr>
            </a:lvl1pPr>
            <a:lvl2pPr marL="914400" lvl="1" indent="-406400" algn="l">
              <a:lnSpc>
                <a:spcPct val="130000"/>
              </a:lnSpc>
              <a:spcBef>
                <a:spcPts val="300"/>
              </a:spcBef>
              <a:spcAft>
                <a:spcPts val="0"/>
              </a:spcAft>
              <a:buClr>
                <a:schemeClr val="dk1"/>
              </a:buClr>
              <a:buSzPts val="2800"/>
              <a:buChar char="•"/>
              <a:defRPr sz="2800">
                <a:latin typeface="Arial"/>
                <a:ea typeface="Arial"/>
                <a:cs typeface="Arial"/>
                <a:sym typeface="Arial"/>
              </a:defRPr>
            </a:lvl2pPr>
            <a:lvl3pPr marL="1371600" lvl="2" indent="-381000" algn="l">
              <a:lnSpc>
                <a:spcPct val="130000"/>
              </a:lnSpc>
              <a:spcBef>
                <a:spcPts val="300"/>
              </a:spcBef>
              <a:spcAft>
                <a:spcPts val="0"/>
              </a:spcAft>
              <a:buClr>
                <a:schemeClr val="dk1"/>
              </a:buClr>
              <a:buSzPts val="2400"/>
              <a:buChar char="•"/>
              <a:defRPr sz="2400">
                <a:latin typeface="Arial"/>
                <a:ea typeface="Arial"/>
                <a:cs typeface="Arial"/>
                <a:sym typeface="Arial"/>
              </a:defRPr>
            </a:lvl3pPr>
            <a:lvl4pPr marL="1828800" lvl="3" indent="-355600" algn="l">
              <a:lnSpc>
                <a:spcPct val="130000"/>
              </a:lnSpc>
              <a:spcBef>
                <a:spcPts val="300"/>
              </a:spcBef>
              <a:spcAft>
                <a:spcPts val="0"/>
              </a:spcAft>
              <a:buClr>
                <a:schemeClr val="dk1"/>
              </a:buClr>
              <a:buSzPts val="2000"/>
              <a:buChar char="•"/>
              <a:defRPr sz="2000">
                <a:latin typeface="Arial"/>
                <a:ea typeface="Arial"/>
                <a:cs typeface="Arial"/>
                <a:sym typeface="Arial"/>
              </a:defRPr>
            </a:lvl4pPr>
            <a:lvl5pPr marL="2286000" lvl="4" indent="-355600" algn="l">
              <a:lnSpc>
                <a:spcPct val="130000"/>
              </a:lnSpc>
              <a:spcBef>
                <a:spcPts val="300"/>
              </a:spcBef>
              <a:spcAft>
                <a:spcPts val="0"/>
              </a:spcAft>
              <a:buClr>
                <a:schemeClr val="dk1"/>
              </a:buClr>
              <a:buSzPts val="2000"/>
              <a:buChar char="•"/>
              <a:defRPr sz="2000">
                <a:latin typeface="Arial"/>
                <a:ea typeface="Arial"/>
                <a:cs typeface="Arial"/>
                <a:sym typeface="Aria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31" name="Google Shape;231;p58"/>
          <p:cNvSpPr txBox="1">
            <a:spLocks noGrp="1"/>
          </p:cNvSpPr>
          <p:nvPr>
            <p:ph type="body" idx="2"/>
          </p:nvPr>
        </p:nvSpPr>
        <p:spPr>
          <a:xfrm>
            <a:off x="839788" y="2164080"/>
            <a:ext cx="3932237" cy="404176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atin typeface="Arial"/>
                <a:ea typeface="Arial"/>
                <a:cs typeface="Arial"/>
                <a:sym typeface="Aria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2" name="Google Shape;232;p58"/>
          <p:cNvSpPr txBox="1">
            <a:spLocks noGrp="1"/>
          </p:cNvSpPr>
          <p:nvPr>
            <p:ph type="ftr" idx="11"/>
          </p:nvPr>
        </p:nvSpPr>
        <p:spPr>
          <a:xfrm>
            <a:off x="3564835" y="6481647"/>
            <a:ext cx="5062330"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 name="Google Shape;233;p58"/>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58"/>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35" name="Google Shape;235;p58"/>
          <p:cNvGrpSpPr/>
          <p:nvPr/>
        </p:nvGrpSpPr>
        <p:grpSpPr>
          <a:xfrm>
            <a:off x="58527" y="40944"/>
            <a:ext cx="2869771" cy="1563379"/>
            <a:chOff x="44879" y="27296"/>
            <a:chExt cx="2869771" cy="1563379"/>
          </a:xfrm>
        </p:grpSpPr>
        <p:cxnSp>
          <p:nvCxnSpPr>
            <p:cNvPr id="236" name="Google Shape;236;p58"/>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37" name="Google Shape;237;p58"/>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38" name="Google Shape;238;p58"/>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39" name="Google Shape;239;p58"/>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40" name="Google Shape;240;p58"/>
          <p:cNvGrpSpPr/>
          <p:nvPr/>
        </p:nvGrpSpPr>
        <p:grpSpPr>
          <a:xfrm rot="10800000">
            <a:off x="9263702" y="5253677"/>
            <a:ext cx="2869771" cy="1563379"/>
            <a:chOff x="44879" y="27296"/>
            <a:chExt cx="2869771" cy="1563379"/>
          </a:xfrm>
        </p:grpSpPr>
        <p:cxnSp>
          <p:nvCxnSpPr>
            <p:cNvPr id="241" name="Google Shape;241;p58"/>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42" name="Google Shape;242;p58"/>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43" name="Google Shape;243;p58"/>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44" name="Google Shape;244;p58"/>
          <p:cNvSpPr/>
          <p:nvPr/>
        </p:nvSpPr>
        <p:spPr>
          <a:xfrm>
            <a:off x="11928288" y="6594127"/>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45" name="Google Shape;245;p58"/>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6" name="Google Shape;246;p58"/>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7" name="Google Shape;247;p58"/>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8" name="Google Shape;248;p58"/>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9" name="Google Shape;249;p58"/>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0" name="Google Shape;250;p58"/>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51" name="Google Shape;251;p58"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52" name="Google Shape;252;p58"/>
          <p:cNvSpPr txBox="1">
            <a:spLocks noGrp="1"/>
          </p:cNvSpPr>
          <p:nvPr>
            <p:ph type="sldNum" idx="12"/>
          </p:nvPr>
        </p:nvSpPr>
        <p:spPr>
          <a:xfrm>
            <a:off x="11899446" y="6565285"/>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53" name="Google Shape;253;p58"/>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ẫu nội dung 5" type="picTx">
  <p:cSld name="PICTURE_WITH_CAPTION_TEXT">
    <p:spTree>
      <p:nvGrpSpPr>
        <p:cNvPr id="1" name="Shape 254"/>
        <p:cNvGrpSpPr/>
        <p:nvPr/>
      </p:nvGrpSpPr>
      <p:grpSpPr>
        <a:xfrm>
          <a:off x="0" y="0"/>
          <a:ext cx="0" cy="0"/>
          <a:chOff x="0" y="0"/>
          <a:chExt cx="0" cy="0"/>
        </a:xfrm>
      </p:grpSpPr>
      <p:sp>
        <p:nvSpPr>
          <p:cNvPr id="255" name="Google Shape;255;p5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072FF"/>
              </a:buClr>
              <a:buSzPts val="4000"/>
              <a:buFont typeface="Times New Roman"/>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6" name="Google Shape;256;p59"/>
          <p:cNvSpPr>
            <a:spLocks noGrp="1"/>
          </p:cNvSpPr>
          <p:nvPr>
            <p:ph type="pic" idx="2"/>
          </p:nvPr>
        </p:nvSpPr>
        <p:spPr>
          <a:xfrm>
            <a:off x="5183188" y="457201"/>
            <a:ext cx="6172200" cy="5403850"/>
          </a:xfrm>
          <a:prstGeom prst="rect">
            <a:avLst/>
          </a:prstGeom>
          <a:noFill/>
          <a:ln>
            <a:noFill/>
          </a:ln>
        </p:spPr>
      </p:sp>
      <p:sp>
        <p:nvSpPr>
          <p:cNvPr id="257" name="Google Shape;257;p5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atin typeface="Arial"/>
                <a:ea typeface="Arial"/>
                <a:cs typeface="Arial"/>
                <a:sym typeface="Aria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58" name="Google Shape;258;p59"/>
          <p:cNvSpPr txBox="1">
            <a:spLocks noGrp="1"/>
          </p:cNvSpPr>
          <p:nvPr>
            <p:ph type="ftr" idx="11"/>
          </p:nvPr>
        </p:nvSpPr>
        <p:spPr>
          <a:xfrm>
            <a:off x="3485322" y="6481647"/>
            <a:ext cx="5221356"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9" name="Google Shape;259;p59"/>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0" name="Google Shape;260;p59"/>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61" name="Google Shape;261;p59"/>
          <p:cNvGrpSpPr/>
          <p:nvPr/>
        </p:nvGrpSpPr>
        <p:grpSpPr>
          <a:xfrm>
            <a:off x="58527" y="40944"/>
            <a:ext cx="2869771" cy="1563379"/>
            <a:chOff x="44879" y="27296"/>
            <a:chExt cx="2869771" cy="1563379"/>
          </a:xfrm>
        </p:grpSpPr>
        <p:cxnSp>
          <p:nvCxnSpPr>
            <p:cNvPr id="262" name="Google Shape;262;p59"/>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63" name="Google Shape;263;p59"/>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64" name="Google Shape;264;p59"/>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65" name="Google Shape;265;p59"/>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66" name="Google Shape;266;p59"/>
          <p:cNvGrpSpPr/>
          <p:nvPr/>
        </p:nvGrpSpPr>
        <p:grpSpPr>
          <a:xfrm rot="10800000">
            <a:off x="9263702" y="5253677"/>
            <a:ext cx="2869771" cy="1563379"/>
            <a:chOff x="44879" y="27296"/>
            <a:chExt cx="2869771" cy="1563379"/>
          </a:xfrm>
        </p:grpSpPr>
        <p:cxnSp>
          <p:nvCxnSpPr>
            <p:cNvPr id="267" name="Google Shape;267;p59"/>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68" name="Google Shape;268;p59"/>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69" name="Google Shape;269;p59"/>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70" name="Google Shape;270;p59"/>
          <p:cNvSpPr/>
          <p:nvPr/>
        </p:nvSpPr>
        <p:spPr>
          <a:xfrm>
            <a:off x="11929297" y="6593855"/>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71" name="Google Shape;271;p59"/>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59"/>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59"/>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59"/>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5" name="Google Shape;275;p59"/>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6" name="Google Shape;276;p59"/>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277" name="Google Shape;277;p59"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78" name="Google Shape;278;p59"/>
          <p:cNvSpPr txBox="1">
            <a:spLocks noGrp="1"/>
          </p:cNvSpPr>
          <p:nvPr>
            <p:ph type="sldNum" idx="12"/>
          </p:nvPr>
        </p:nvSpPr>
        <p:spPr>
          <a:xfrm>
            <a:off x="11900455" y="6565013"/>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79" name="Google Shape;279;p59"/>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0072FF"/>
              </a:buClr>
              <a:buSzPts val="4000"/>
              <a:buFont typeface="Times New Roman"/>
              <a:buNone/>
              <a:defRPr sz="4000" b="1" i="0" u="none" strike="noStrike" cap="none">
                <a:solidFill>
                  <a:srgbClr val="0072FF"/>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5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1"/>
          <p:cNvSpPr txBox="1">
            <a:spLocks noGrp="1"/>
          </p:cNvSpPr>
          <p:nvPr>
            <p:ph type="sldNum" idx="12"/>
          </p:nvPr>
        </p:nvSpPr>
        <p:spPr>
          <a:xfrm>
            <a:off x="11894359" y="6566401"/>
            <a:ext cx="291600" cy="2916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
        <p:nvSpPr>
          <p:cNvPr id="285" name="Google Shape;285;p1"/>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HỆ ĐIỀU HÀNH</a:t>
            </a:r>
            <a:endParaRPr/>
          </a:p>
        </p:txBody>
      </p:sp>
      <p:sp>
        <p:nvSpPr>
          <p:cNvPr id="286" name="Google Shape;286;p1"/>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0046"/>
              </a:buClr>
              <a:buSzPts val="2000"/>
              <a:buNone/>
            </a:pPr>
            <a:r>
              <a:rPr lang="en-US"/>
              <a:t>CHƯƠNG 5: ĐỒNG BỘ TIẾN TRÌNH (PHẦN 1)</a:t>
            </a:r>
            <a:endParaRPr/>
          </a:p>
        </p:txBody>
      </p:sp>
      <p:sp>
        <p:nvSpPr>
          <p:cNvPr id="287" name="Google Shape;287;p1"/>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1400"/>
              <a:buNone/>
            </a:pPr>
            <a:r>
              <a:rPr lang="en-US"/>
              <a:t>Trình bày: ThS. Trần Hoàng Lộc</a:t>
            </a:r>
            <a:endParaRPr/>
          </a:p>
        </p:txBody>
      </p:sp>
      <p:sp>
        <p:nvSpPr>
          <p:cNvPr id="288" name="Google Shape;288;p1"/>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BFBFBF"/>
              </a:buClr>
              <a:buSzPts val="1200"/>
              <a:buNone/>
            </a:pPr>
            <a:r>
              <a:rPr lang="en-US"/>
              <a:t>Trong chương này, các vấn đề về đồng bộ tiến trình sẽ được thảo luận và làm rõ bao gồm: vì sao cần phải đồng bộ, các tiêu chuẩn về lời giải cho bài toán đồng bộ và các kỹ thuật đồng bộ.</a:t>
            </a:r>
            <a:endParaRPr/>
          </a:p>
        </p:txBody>
      </p:sp>
      <p:sp>
        <p:nvSpPr>
          <p:cNvPr id="289" name="Google Shape;289;p1"/>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10"/>
          <p:cNvSpPr txBox="1">
            <a:spLocks noGrp="1"/>
          </p:cNvSpPr>
          <p:nvPr>
            <p:ph type="title"/>
          </p:nvPr>
        </p:nvSpPr>
        <p:spPr>
          <a:xfrm>
            <a:off x="838198" y="624247"/>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000"/>
              <a:buFont typeface="Times New Roman"/>
              <a:buNone/>
            </a:pPr>
            <a:r>
              <a:rPr lang="en-US"/>
              <a:t>5.1.1. Bài toán Producer vs. Consumer</a:t>
            </a:r>
            <a:endParaRPr/>
          </a:p>
        </p:txBody>
      </p:sp>
      <p:sp>
        <p:nvSpPr>
          <p:cNvPr id="395" name="Google Shape;395;p10"/>
          <p:cNvSpPr txBox="1">
            <a:spLocks noGrp="1"/>
          </p:cNvSpPr>
          <p:nvPr>
            <p:ph type="body" idx="1"/>
          </p:nvPr>
        </p:nvSpPr>
        <p:spPr>
          <a:xfrm>
            <a:off x="839789" y="1767458"/>
            <a:ext cx="3099166"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C6FF"/>
              </a:buClr>
              <a:buSzPts val="2400"/>
              <a:buNone/>
            </a:pPr>
            <a:r>
              <a:rPr lang="en-US">
                <a:solidFill>
                  <a:srgbClr val="00C6FF"/>
                </a:solidFill>
              </a:rPr>
              <a:t>Producer</a:t>
            </a:r>
            <a:endParaRPr/>
          </a:p>
        </p:txBody>
      </p:sp>
      <p:sp>
        <p:nvSpPr>
          <p:cNvPr id="396" name="Google Shape;396;p10"/>
          <p:cNvSpPr txBox="1">
            <a:spLocks noGrp="1"/>
          </p:cNvSpPr>
          <p:nvPr>
            <p:ph type="body" idx="2"/>
          </p:nvPr>
        </p:nvSpPr>
        <p:spPr>
          <a:xfrm>
            <a:off x="839788" y="2382736"/>
            <a:ext cx="4179363" cy="2303964"/>
          </a:xfrm>
          <a:prstGeom prst="rect">
            <a:avLst/>
          </a:prstGeom>
          <a:noFill/>
          <a:ln>
            <a:noFill/>
          </a:ln>
        </p:spPr>
        <p:txBody>
          <a:bodyPr spcFirstLastPara="1" wrap="square" lIns="91425" tIns="45700" rIns="91425" bIns="45700" anchor="t" anchorCtr="0">
            <a:normAutofit fontScale="77500" lnSpcReduction="20000"/>
          </a:bodyPr>
          <a:lstStyle/>
          <a:p>
            <a:pPr marL="234950" lvl="2" indent="-234950" algn="l" rtl="0">
              <a:lnSpc>
                <a:spcPct val="140000"/>
              </a:lnSpc>
              <a:spcBef>
                <a:spcPts val="0"/>
              </a:spcBef>
              <a:spcAft>
                <a:spcPts val="0"/>
              </a:spcAft>
              <a:buClr>
                <a:schemeClr val="dk1"/>
              </a:buClr>
              <a:buSzPct val="129032"/>
              <a:buNone/>
            </a:pPr>
            <a:r>
              <a:rPr lang="en-US" sz="1800">
                <a:latin typeface="Courier New"/>
                <a:ea typeface="Courier New"/>
                <a:cs typeface="Courier New"/>
                <a:sym typeface="Courier New"/>
              </a:rPr>
              <a:t>item nextProduce;</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while(1){</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while(count == BUFFER_SIZE); 	</a:t>
            </a:r>
            <a:r>
              <a:rPr lang="en-US" sz="1800">
                <a:solidFill>
                  <a:srgbClr val="BFBFBF"/>
                </a:solidFill>
                <a:latin typeface="Courier New"/>
                <a:ea typeface="Courier New"/>
                <a:cs typeface="Courier New"/>
                <a:sym typeface="Courier New"/>
              </a:rPr>
              <a:t>/*khong lam gi*/</a:t>
            </a:r>
            <a:endParaRPr sz="1400">
              <a:solidFill>
                <a:srgbClr val="BFBFBF"/>
              </a:solidFill>
            </a:endParaRPr>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buffer[in] = nextProducer;</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a:t>
            </a:r>
            <a:r>
              <a:rPr lang="en-US" sz="1800" b="1">
                <a:solidFill>
                  <a:srgbClr val="00C6FF"/>
                </a:solidFill>
                <a:latin typeface="Courier New"/>
                <a:ea typeface="Courier New"/>
                <a:cs typeface="Courier New"/>
                <a:sym typeface="Courier New"/>
              </a:rPr>
              <a:t>count++;</a:t>
            </a:r>
            <a:endParaRPr sz="1400" b="1">
              <a:solidFill>
                <a:srgbClr val="00C6FF"/>
              </a:solidFill>
            </a:endParaRPr>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in = (in+1)%BUFFER_SIZE</a:t>
            </a:r>
            <a:r>
              <a:rPr lang="en-US" sz="1400">
                <a:latin typeface="Courier New"/>
                <a:ea typeface="Courier New"/>
                <a:cs typeface="Courier New"/>
                <a:sym typeface="Courier New"/>
              </a:rPr>
              <a:t>;}</a:t>
            </a:r>
            <a:endParaRPr sz="1800"/>
          </a:p>
        </p:txBody>
      </p:sp>
      <p:sp>
        <p:nvSpPr>
          <p:cNvPr id="397" name="Google Shape;397;p10"/>
          <p:cNvSpPr txBox="1">
            <a:spLocks noGrp="1"/>
          </p:cNvSpPr>
          <p:nvPr>
            <p:ph type="body" idx="3"/>
          </p:nvPr>
        </p:nvSpPr>
        <p:spPr>
          <a:xfrm>
            <a:off x="7172851" y="1767458"/>
            <a:ext cx="3114429"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C6FF"/>
              </a:buClr>
              <a:buSzPts val="2400"/>
              <a:buNone/>
            </a:pPr>
            <a:r>
              <a:rPr lang="en-US">
                <a:solidFill>
                  <a:srgbClr val="00C6FF"/>
                </a:solidFill>
              </a:rPr>
              <a:t>Consumer</a:t>
            </a:r>
            <a:endParaRPr/>
          </a:p>
        </p:txBody>
      </p:sp>
      <p:sp>
        <p:nvSpPr>
          <p:cNvPr id="398" name="Google Shape;398;p10"/>
          <p:cNvSpPr txBox="1">
            <a:spLocks noGrp="1"/>
          </p:cNvSpPr>
          <p:nvPr>
            <p:ph type="body" idx="4"/>
          </p:nvPr>
        </p:nvSpPr>
        <p:spPr>
          <a:xfrm>
            <a:off x="7172851" y="2382736"/>
            <a:ext cx="3749709" cy="2504930"/>
          </a:xfrm>
          <a:prstGeom prst="rect">
            <a:avLst/>
          </a:prstGeom>
          <a:noFill/>
          <a:ln>
            <a:noFill/>
          </a:ln>
        </p:spPr>
        <p:txBody>
          <a:bodyPr spcFirstLastPara="1" wrap="square" lIns="91425" tIns="45700" rIns="91425" bIns="45700" anchor="t" anchorCtr="0">
            <a:noAutofit/>
          </a:bodyPr>
          <a:lstStyle/>
          <a:p>
            <a:pPr marL="234950" lvl="2" indent="-234950" algn="l" rtl="0">
              <a:lnSpc>
                <a:spcPct val="140000"/>
              </a:lnSpc>
              <a:spcBef>
                <a:spcPts val="0"/>
              </a:spcBef>
              <a:spcAft>
                <a:spcPts val="0"/>
              </a:spcAft>
              <a:buClr>
                <a:schemeClr val="dk1"/>
              </a:buClr>
              <a:buSzPts val="1800"/>
              <a:buNone/>
            </a:pPr>
            <a:r>
              <a:rPr lang="en-US" sz="1400">
                <a:latin typeface="Courier New"/>
                <a:ea typeface="Courier New"/>
                <a:cs typeface="Courier New"/>
                <a:sym typeface="Courier New"/>
              </a:rPr>
              <a:t>item nextConsumer;</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while(1){</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while(count == 0);</a:t>
            </a:r>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a:t>
            </a:r>
            <a:r>
              <a:rPr lang="en-US" sz="1400">
                <a:solidFill>
                  <a:srgbClr val="BFBFBF"/>
                </a:solidFill>
                <a:latin typeface="Courier New"/>
                <a:ea typeface="Courier New"/>
                <a:cs typeface="Courier New"/>
                <a:sym typeface="Courier New"/>
              </a:rPr>
              <a:t>/*khong lam gi*/</a:t>
            </a:r>
            <a:endParaRPr sz="1400">
              <a:solidFill>
                <a:srgbClr val="BFBFBF"/>
              </a:solidFill>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nextConsumer = buffer[out];</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a:t>
            </a:r>
            <a:r>
              <a:rPr lang="en-US" sz="1400" b="1">
                <a:solidFill>
                  <a:srgbClr val="FFC000"/>
                </a:solidFill>
                <a:latin typeface="Courier New"/>
                <a:ea typeface="Courier New"/>
                <a:cs typeface="Courier New"/>
                <a:sym typeface="Courier New"/>
              </a:rPr>
              <a:t>count--;</a:t>
            </a:r>
            <a:endParaRPr sz="1400" b="1">
              <a:solidFill>
                <a:srgbClr val="FFC000"/>
              </a:solidFill>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out = (out+1)%BUFFER_SIZE; }</a:t>
            </a:r>
            <a:endParaRPr sz="1400">
              <a:latin typeface="Courier New"/>
              <a:ea typeface="Courier New"/>
              <a:cs typeface="Courier New"/>
              <a:sym typeface="Courier New"/>
            </a:endParaRPr>
          </a:p>
        </p:txBody>
      </p:sp>
      <p:sp>
        <p:nvSpPr>
          <p:cNvPr id="399" name="Google Shape;399;p10"/>
          <p:cNvSpPr txBox="1">
            <a:spLocks noGrp="1"/>
          </p:cNvSpPr>
          <p:nvPr>
            <p:ph type="ftr" idx="11"/>
          </p:nvPr>
        </p:nvSpPr>
        <p:spPr>
          <a:xfrm>
            <a:off x="3533429" y="6481647"/>
            <a:ext cx="512514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400" name="Google Shape;400;p10"/>
          <p:cNvSpPr txBox="1">
            <a:spLocks noGrp="1"/>
          </p:cNvSpPr>
          <p:nvPr>
            <p:ph type="sldNum" idx="12"/>
          </p:nvPr>
        </p:nvSpPr>
        <p:spPr>
          <a:xfrm>
            <a:off x="11891939" y="6567157"/>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10</a:t>
            </a:fld>
            <a:endParaRPr/>
          </a:p>
        </p:txBody>
      </p:sp>
      <p:sp>
        <p:nvSpPr>
          <p:cNvPr id="401" name="Google Shape;401;p10"/>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grpSp>
        <p:nvGrpSpPr>
          <p:cNvPr id="402" name="Google Shape;402;p10"/>
          <p:cNvGrpSpPr/>
          <p:nvPr/>
        </p:nvGrpSpPr>
        <p:grpSpPr>
          <a:xfrm>
            <a:off x="4288269" y="4744941"/>
            <a:ext cx="585417" cy="562167"/>
            <a:chOff x="5510581" y="4756587"/>
            <a:chExt cx="585417" cy="562167"/>
          </a:xfrm>
        </p:grpSpPr>
        <p:sp>
          <p:nvSpPr>
            <p:cNvPr id="403" name="Google Shape;403;p10"/>
            <p:cNvSpPr/>
            <p:nvPr/>
          </p:nvSpPr>
          <p:spPr>
            <a:xfrm>
              <a:off x="5609074" y="5010503"/>
              <a:ext cx="309600" cy="308251"/>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5</a:t>
              </a:r>
              <a:endParaRPr/>
            </a:p>
          </p:txBody>
        </p:sp>
        <p:sp>
          <p:nvSpPr>
            <p:cNvPr id="404" name="Google Shape;404;p10"/>
            <p:cNvSpPr txBox="1"/>
            <p:nvPr/>
          </p:nvSpPr>
          <p:spPr>
            <a:xfrm>
              <a:off x="5510581" y="4756587"/>
              <a:ext cx="585417" cy="2539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Courier New"/>
                  <a:ea typeface="Courier New"/>
                  <a:cs typeface="Courier New"/>
                  <a:sym typeface="Courier New"/>
                </a:rPr>
                <a:t>count</a:t>
              </a:r>
              <a:endParaRPr/>
            </a:p>
          </p:txBody>
        </p:sp>
      </p:grpSp>
      <p:cxnSp>
        <p:nvCxnSpPr>
          <p:cNvPr id="405" name="Google Shape;405;p10"/>
          <p:cNvCxnSpPr/>
          <p:nvPr/>
        </p:nvCxnSpPr>
        <p:spPr>
          <a:xfrm>
            <a:off x="1105319" y="4165042"/>
            <a:ext cx="3183000" cy="999900"/>
          </a:xfrm>
          <a:prstGeom prst="bentConnector3">
            <a:avLst>
              <a:gd name="adj1" fmla="val -3510"/>
            </a:avLst>
          </a:prstGeom>
          <a:noFill/>
          <a:ln w="19050" cap="rnd" cmpd="sng">
            <a:solidFill>
              <a:srgbClr val="00C6FF"/>
            </a:solidFill>
            <a:prstDash val="solid"/>
            <a:round/>
            <a:headEnd type="none" w="sm" len="sm"/>
            <a:tailEnd type="triangle" w="med" len="med"/>
          </a:ln>
        </p:spPr>
      </p:cxnSp>
      <p:cxnSp>
        <p:nvCxnSpPr>
          <p:cNvPr id="406" name="Google Shape;406;p10"/>
          <p:cNvCxnSpPr/>
          <p:nvPr/>
        </p:nvCxnSpPr>
        <p:spPr>
          <a:xfrm flipH="1">
            <a:off x="4765408" y="4501661"/>
            <a:ext cx="2655300" cy="663300"/>
          </a:xfrm>
          <a:prstGeom prst="bentConnector3">
            <a:avLst>
              <a:gd name="adj1" fmla="val 4401"/>
            </a:avLst>
          </a:prstGeom>
          <a:noFill/>
          <a:ln w="19050" cap="rnd" cmpd="sng">
            <a:solidFill>
              <a:srgbClr val="FFC000"/>
            </a:solidFill>
            <a:prstDash val="solid"/>
            <a:round/>
            <a:headEnd type="none" w="sm" len="sm"/>
            <a:tailEnd type="triangle" w="med" len="med"/>
          </a:ln>
        </p:spPr>
      </p:cxnSp>
      <p:sp>
        <p:nvSpPr>
          <p:cNvPr id="407" name="Google Shape;407;p10"/>
          <p:cNvSpPr/>
          <p:nvPr/>
        </p:nvSpPr>
        <p:spPr>
          <a:xfrm>
            <a:off x="8562829" y="6185221"/>
            <a:ext cx="1401745" cy="296426"/>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66059" y="-131441"/>
                </a:lnTo>
              </a:path>
            </a:pathLst>
          </a:custGeom>
          <a:solidFill>
            <a:schemeClr val="lt1"/>
          </a:soli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rgbClr val="3F3F3F"/>
                </a:solidFill>
                <a:latin typeface="Arial"/>
                <a:ea typeface="Arial"/>
                <a:cs typeface="Arial"/>
                <a:sym typeface="Arial"/>
              </a:rPr>
              <a:t>bounded buffer</a:t>
            </a:r>
            <a:endParaRPr/>
          </a:p>
        </p:txBody>
      </p:sp>
      <p:sp>
        <p:nvSpPr>
          <p:cNvPr id="408" name="Google Shape;408;p10"/>
          <p:cNvSpPr txBox="1"/>
          <p:nvPr/>
        </p:nvSpPr>
        <p:spPr>
          <a:xfrm>
            <a:off x="4578154" y="5442500"/>
            <a:ext cx="690117" cy="19340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Courier New"/>
                <a:ea typeface="Courier New"/>
                <a:cs typeface="Courier New"/>
                <a:sym typeface="Courier New"/>
              </a:rPr>
              <a:t>buffer[8]</a:t>
            </a:r>
            <a:endParaRPr/>
          </a:p>
        </p:txBody>
      </p:sp>
      <p:sp>
        <p:nvSpPr>
          <p:cNvPr id="409" name="Google Shape;409;p10"/>
          <p:cNvSpPr/>
          <p:nvPr/>
        </p:nvSpPr>
        <p:spPr>
          <a:xfrm>
            <a:off x="469359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2</a:t>
            </a:r>
            <a:endParaRPr/>
          </a:p>
        </p:txBody>
      </p:sp>
      <p:sp>
        <p:nvSpPr>
          <p:cNvPr id="410" name="Google Shape;410;p10"/>
          <p:cNvSpPr/>
          <p:nvPr/>
        </p:nvSpPr>
        <p:spPr>
          <a:xfrm>
            <a:off x="505646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1</a:t>
            </a:r>
            <a:endParaRPr/>
          </a:p>
        </p:txBody>
      </p:sp>
      <p:sp>
        <p:nvSpPr>
          <p:cNvPr id="411" name="Google Shape;411;p10"/>
          <p:cNvSpPr/>
          <p:nvPr/>
        </p:nvSpPr>
        <p:spPr>
          <a:xfrm>
            <a:off x="541933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4</a:t>
            </a:r>
            <a:endParaRPr/>
          </a:p>
        </p:txBody>
      </p:sp>
      <p:sp>
        <p:nvSpPr>
          <p:cNvPr id="412" name="Google Shape;412;p10"/>
          <p:cNvSpPr/>
          <p:nvPr/>
        </p:nvSpPr>
        <p:spPr>
          <a:xfrm>
            <a:off x="578220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5</a:t>
            </a:r>
            <a:endParaRPr/>
          </a:p>
        </p:txBody>
      </p:sp>
      <p:sp>
        <p:nvSpPr>
          <p:cNvPr id="413" name="Google Shape;413;p10"/>
          <p:cNvSpPr/>
          <p:nvPr/>
        </p:nvSpPr>
        <p:spPr>
          <a:xfrm>
            <a:off x="614507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2</a:t>
            </a:r>
            <a:endParaRPr/>
          </a:p>
        </p:txBody>
      </p:sp>
      <p:sp>
        <p:nvSpPr>
          <p:cNvPr id="414" name="Google Shape;414;p10"/>
          <p:cNvSpPr/>
          <p:nvPr/>
        </p:nvSpPr>
        <p:spPr>
          <a:xfrm>
            <a:off x="650794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3</a:t>
            </a:r>
            <a:endParaRPr/>
          </a:p>
        </p:txBody>
      </p:sp>
      <p:sp>
        <p:nvSpPr>
          <p:cNvPr id="415" name="Google Shape;415;p10"/>
          <p:cNvSpPr/>
          <p:nvPr/>
        </p:nvSpPr>
        <p:spPr>
          <a:xfrm>
            <a:off x="6870814" y="5740105"/>
            <a:ext cx="362870" cy="361289"/>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7</a:t>
            </a:r>
            <a:endParaRPr/>
          </a:p>
        </p:txBody>
      </p:sp>
      <p:sp>
        <p:nvSpPr>
          <p:cNvPr id="416" name="Google Shape;416;p10"/>
          <p:cNvSpPr/>
          <p:nvPr/>
        </p:nvSpPr>
        <p:spPr>
          <a:xfrm>
            <a:off x="7233684" y="5740105"/>
            <a:ext cx="363000" cy="361200"/>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4</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11"/>
          <p:cNvSpPr txBox="1">
            <a:spLocks noGrp="1"/>
          </p:cNvSpPr>
          <p:nvPr>
            <p:ph type="title"/>
          </p:nvPr>
        </p:nvSpPr>
        <p:spPr>
          <a:xfrm>
            <a:off x="838198" y="624247"/>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000"/>
              <a:buFont typeface="Times New Roman"/>
              <a:buNone/>
            </a:pPr>
            <a:r>
              <a:rPr lang="en-US"/>
              <a:t>5.1.1. Bài toán Producer vs. Consumer</a:t>
            </a:r>
            <a:endParaRPr/>
          </a:p>
        </p:txBody>
      </p:sp>
      <p:sp>
        <p:nvSpPr>
          <p:cNvPr id="422" name="Google Shape;422;p11"/>
          <p:cNvSpPr txBox="1">
            <a:spLocks noGrp="1"/>
          </p:cNvSpPr>
          <p:nvPr>
            <p:ph type="body" idx="1"/>
          </p:nvPr>
        </p:nvSpPr>
        <p:spPr>
          <a:xfrm>
            <a:off x="839789" y="1767458"/>
            <a:ext cx="3099166"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C6FF"/>
              </a:buClr>
              <a:buSzPts val="2400"/>
              <a:buNone/>
            </a:pPr>
            <a:r>
              <a:rPr lang="en-US">
                <a:solidFill>
                  <a:srgbClr val="00C6FF"/>
                </a:solidFill>
              </a:rPr>
              <a:t>count++</a:t>
            </a:r>
            <a:endParaRPr/>
          </a:p>
        </p:txBody>
      </p:sp>
      <p:sp>
        <p:nvSpPr>
          <p:cNvPr id="423" name="Google Shape;423;p11"/>
          <p:cNvSpPr txBox="1">
            <a:spLocks noGrp="1"/>
          </p:cNvSpPr>
          <p:nvPr>
            <p:ph type="body" idx="2"/>
          </p:nvPr>
        </p:nvSpPr>
        <p:spPr>
          <a:xfrm>
            <a:off x="839789" y="2755382"/>
            <a:ext cx="2693455" cy="1162830"/>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1"/>
              </a:buClr>
              <a:buSzPts val="1400"/>
              <a:buNone/>
            </a:pPr>
            <a:r>
              <a:rPr lang="en-US" sz="1400">
                <a:latin typeface="Courier New"/>
                <a:ea typeface="Courier New"/>
                <a:cs typeface="Courier New"/>
                <a:sym typeface="Courier New"/>
              </a:rPr>
              <a:t>Load:	reg1 = count</a:t>
            </a:r>
            <a:endParaRPr/>
          </a:p>
          <a:p>
            <a:pPr marL="0" lvl="0"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Inc:	reg1 = reg1 + 1</a:t>
            </a:r>
            <a:endParaRPr/>
          </a:p>
          <a:p>
            <a:pPr marL="0" lvl="0"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Store:	count = reg1</a:t>
            </a:r>
            <a:endParaRPr sz="1400">
              <a:latin typeface="Courier New"/>
              <a:ea typeface="Courier New"/>
              <a:cs typeface="Courier New"/>
              <a:sym typeface="Courier New"/>
            </a:endParaRPr>
          </a:p>
        </p:txBody>
      </p:sp>
      <p:sp>
        <p:nvSpPr>
          <p:cNvPr id="424" name="Google Shape;424;p11"/>
          <p:cNvSpPr txBox="1">
            <a:spLocks noGrp="1"/>
          </p:cNvSpPr>
          <p:nvPr>
            <p:ph type="body" idx="3"/>
          </p:nvPr>
        </p:nvSpPr>
        <p:spPr>
          <a:xfrm>
            <a:off x="3938955" y="1767458"/>
            <a:ext cx="3114429"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C000"/>
              </a:buClr>
              <a:buSzPts val="2400"/>
              <a:buNone/>
            </a:pPr>
            <a:r>
              <a:rPr lang="en-US">
                <a:solidFill>
                  <a:srgbClr val="FFC000"/>
                </a:solidFill>
              </a:rPr>
              <a:t>count--</a:t>
            </a:r>
            <a:endParaRPr/>
          </a:p>
        </p:txBody>
      </p:sp>
      <p:sp>
        <p:nvSpPr>
          <p:cNvPr id="425" name="Google Shape;425;p11"/>
          <p:cNvSpPr txBox="1">
            <a:spLocks noGrp="1"/>
          </p:cNvSpPr>
          <p:nvPr>
            <p:ph type="body" idx="4"/>
          </p:nvPr>
        </p:nvSpPr>
        <p:spPr>
          <a:xfrm>
            <a:off x="3938956" y="2755382"/>
            <a:ext cx="2706720" cy="1162830"/>
          </a:xfrm>
          <a:prstGeom prst="rect">
            <a:avLst/>
          </a:prstGeom>
          <a:noFill/>
          <a:ln>
            <a:noFill/>
          </a:ln>
        </p:spPr>
        <p:txBody>
          <a:bodyPr spcFirstLastPara="1" wrap="square" lIns="91425" tIns="45700" rIns="91425" bIns="45700" anchor="t" anchorCtr="0">
            <a:normAutofit/>
          </a:bodyPr>
          <a:lstStyle/>
          <a:p>
            <a:pPr marL="0" lvl="0" indent="0" algn="l" rtl="0">
              <a:lnSpc>
                <a:spcPct val="130000"/>
              </a:lnSpc>
              <a:spcBef>
                <a:spcPts val="0"/>
              </a:spcBef>
              <a:spcAft>
                <a:spcPts val="0"/>
              </a:spcAft>
              <a:buClr>
                <a:schemeClr val="dk1"/>
              </a:buClr>
              <a:buSzPts val="1400"/>
              <a:buNone/>
            </a:pPr>
            <a:r>
              <a:rPr lang="en-US" sz="1400">
                <a:latin typeface="Courier New"/>
                <a:ea typeface="Courier New"/>
                <a:cs typeface="Courier New"/>
                <a:sym typeface="Courier New"/>
              </a:rPr>
              <a:t>Load:	reg1 = count</a:t>
            </a:r>
            <a:endParaRPr/>
          </a:p>
          <a:p>
            <a:pPr marL="0" lvl="0"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Dec:	reg1 = reg1 - 1</a:t>
            </a:r>
            <a:endParaRPr/>
          </a:p>
          <a:p>
            <a:pPr marL="0" lvl="0"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Store:	count = reg1</a:t>
            </a:r>
            <a:endParaRPr sz="1400">
              <a:latin typeface="Courier New"/>
              <a:ea typeface="Courier New"/>
              <a:cs typeface="Courier New"/>
              <a:sym typeface="Courier New"/>
            </a:endParaRPr>
          </a:p>
        </p:txBody>
      </p:sp>
      <p:sp>
        <p:nvSpPr>
          <p:cNvPr id="426" name="Google Shape;426;p11"/>
          <p:cNvSpPr txBox="1">
            <a:spLocks noGrp="1"/>
          </p:cNvSpPr>
          <p:nvPr>
            <p:ph type="ftr" idx="11"/>
          </p:nvPr>
        </p:nvSpPr>
        <p:spPr>
          <a:xfrm>
            <a:off x="3533429" y="6481647"/>
            <a:ext cx="512514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427" name="Google Shape;427;p11"/>
          <p:cNvSpPr txBox="1">
            <a:spLocks noGrp="1"/>
          </p:cNvSpPr>
          <p:nvPr>
            <p:ph type="sldNum" idx="12"/>
          </p:nvPr>
        </p:nvSpPr>
        <p:spPr>
          <a:xfrm>
            <a:off x="11891939" y="6567157"/>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11</a:t>
            </a:fld>
            <a:endParaRPr/>
          </a:p>
        </p:txBody>
      </p:sp>
      <p:sp>
        <p:nvSpPr>
          <p:cNvPr id="428" name="Google Shape;428;p11"/>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429" name="Google Shape;429;p11"/>
          <p:cNvSpPr/>
          <p:nvPr/>
        </p:nvSpPr>
        <p:spPr>
          <a:xfrm>
            <a:off x="2928298" y="4126014"/>
            <a:ext cx="1291213" cy="447152"/>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Arial"/>
                <a:ea typeface="Arial"/>
                <a:cs typeface="Arial"/>
                <a:sym typeface="Arial"/>
              </a:rPr>
              <a:t>5</a:t>
            </a:r>
            <a:endParaRPr/>
          </a:p>
        </p:txBody>
      </p:sp>
      <p:sp>
        <p:nvSpPr>
          <p:cNvPr id="430" name="Google Shape;430;p11"/>
          <p:cNvSpPr txBox="1"/>
          <p:nvPr/>
        </p:nvSpPr>
        <p:spPr>
          <a:xfrm>
            <a:off x="2818603" y="3879477"/>
            <a:ext cx="609462" cy="2616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100">
                <a:solidFill>
                  <a:schemeClr val="dk1"/>
                </a:solidFill>
                <a:latin typeface="Courier New"/>
                <a:ea typeface="Courier New"/>
                <a:cs typeface="Courier New"/>
                <a:sym typeface="Courier New"/>
              </a:rPr>
              <a:t>count</a:t>
            </a:r>
            <a:endParaRPr/>
          </a:p>
        </p:txBody>
      </p:sp>
      <p:cxnSp>
        <p:nvCxnSpPr>
          <p:cNvPr id="431" name="Google Shape;431;p11"/>
          <p:cNvCxnSpPr/>
          <p:nvPr/>
        </p:nvCxnSpPr>
        <p:spPr>
          <a:xfrm>
            <a:off x="1823779" y="3910189"/>
            <a:ext cx="994800" cy="447300"/>
          </a:xfrm>
          <a:prstGeom prst="bentConnector3">
            <a:avLst>
              <a:gd name="adj1" fmla="val 2"/>
            </a:avLst>
          </a:prstGeom>
          <a:noFill/>
          <a:ln w="19050" cap="rnd" cmpd="sng">
            <a:solidFill>
              <a:srgbClr val="00C6FF"/>
            </a:solidFill>
            <a:prstDash val="solid"/>
            <a:round/>
            <a:headEnd type="none" w="sm" len="sm"/>
            <a:tailEnd type="triangle" w="med" len="med"/>
          </a:ln>
        </p:spPr>
      </p:cxnSp>
      <p:cxnSp>
        <p:nvCxnSpPr>
          <p:cNvPr id="432" name="Google Shape;432;p11"/>
          <p:cNvCxnSpPr/>
          <p:nvPr/>
        </p:nvCxnSpPr>
        <p:spPr>
          <a:xfrm flipH="1">
            <a:off x="4326937" y="3899588"/>
            <a:ext cx="997200" cy="450000"/>
          </a:xfrm>
          <a:prstGeom prst="bentConnector3">
            <a:avLst>
              <a:gd name="adj1" fmla="val -44"/>
            </a:avLst>
          </a:prstGeom>
          <a:noFill/>
          <a:ln w="19050" cap="rnd" cmpd="sng">
            <a:solidFill>
              <a:srgbClr val="FFC000"/>
            </a:solidFill>
            <a:prstDash val="solid"/>
            <a:round/>
            <a:headEnd type="none" w="sm" len="sm"/>
            <a:tailEnd type="triangle" w="med" len="med"/>
          </a:ln>
        </p:spPr>
      </p:cxnSp>
      <p:sp>
        <p:nvSpPr>
          <p:cNvPr id="433" name="Google Shape;433;p11"/>
          <p:cNvSpPr/>
          <p:nvPr/>
        </p:nvSpPr>
        <p:spPr>
          <a:xfrm>
            <a:off x="6965261" y="2714463"/>
            <a:ext cx="3861837" cy="1613018"/>
          </a:xfrm>
          <a:prstGeom prst="roundRect">
            <a:avLst>
              <a:gd name="adj" fmla="val 1864"/>
            </a:avLst>
          </a:prstGeom>
          <a:gradFill>
            <a:gsLst>
              <a:gs pos="0">
                <a:srgbClr val="00C6FF"/>
              </a:gs>
              <a:gs pos="100000">
                <a:srgbClr val="0072FF"/>
              </a:gs>
            </a:gsLst>
            <a:lin ang="5400000" scaled="0"/>
          </a:gra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1400" b="1">
                <a:solidFill>
                  <a:schemeClr val="lt1"/>
                </a:solidFill>
                <a:latin typeface="Arial"/>
                <a:ea typeface="Arial"/>
                <a:cs typeface="Arial"/>
                <a:sym typeface="Arial"/>
              </a:rPr>
              <a:t>Quantum = 3 cycles</a:t>
            </a:r>
            <a:endParaRPr/>
          </a:p>
          <a:p>
            <a:pPr marL="0" marR="0" lvl="0" indent="0" algn="just" rtl="0">
              <a:spcBef>
                <a:spcPts val="0"/>
              </a:spcBef>
              <a:spcAft>
                <a:spcPts val="0"/>
              </a:spcAft>
              <a:buNone/>
            </a:pPr>
            <a:endParaRPr sz="1400">
              <a:solidFill>
                <a:schemeClr val="lt1"/>
              </a:solidFill>
              <a:latin typeface="Arial"/>
              <a:ea typeface="Arial"/>
              <a:cs typeface="Arial"/>
              <a:sym typeface="Arial"/>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T1 | Produce: reg1 = count	(reg1 = 5)</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T2 | Produce: reg1 = reg1 + 1	(reg1 = 6)</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T3 | Produce: count = reg1	(count = 6)</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T4 | Consume: reg2 = count	(reg2 = 6)</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T5 | Consume: reg2 = reg1 – 1	(reg2 = 5)</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T6 | Consume: count = reg2	(count = 5)</a:t>
            </a:r>
            <a:endParaRPr/>
          </a:p>
        </p:txBody>
      </p:sp>
      <p:sp>
        <p:nvSpPr>
          <p:cNvPr id="434" name="Google Shape;434;p11"/>
          <p:cNvSpPr/>
          <p:nvPr/>
        </p:nvSpPr>
        <p:spPr>
          <a:xfrm>
            <a:off x="6965261" y="4437250"/>
            <a:ext cx="3861837" cy="1613019"/>
          </a:xfrm>
          <a:prstGeom prst="roundRect">
            <a:avLst>
              <a:gd name="adj" fmla="val 1864"/>
            </a:avLst>
          </a:prstGeom>
          <a:gradFill>
            <a:gsLst>
              <a:gs pos="0">
                <a:srgbClr val="00C6FF"/>
              </a:gs>
              <a:gs pos="100000">
                <a:srgbClr val="0072FF"/>
              </a:gs>
            </a:gsLst>
            <a:lin ang="5400000" scaled="0"/>
          </a:gra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just" rtl="0">
              <a:spcBef>
                <a:spcPts val="0"/>
              </a:spcBef>
              <a:spcAft>
                <a:spcPts val="0"/>
              </a:spcAft>
              <a:buNone/>
            </a:pPr>
            <a:r>
              <a:rPr lang="en-US" sz="1400" b="1">
                <a:solidFill>
                  <a:schemeClr val="lt1"/>
                </a:solidFill>
                <a:latin typeface="Arial"/>
                <a:ea typeface="Arial"/>
                <a:cs typeface="Arial"/>
                <a:sym typeface="Arial"/>
              </a:rPr>
              <a:t>Quantum = 2 cycles</a:t>
            </a:r>
            <a:endParaRPr/>
          </a:p>
          <a:p>
            <a:pPr marL="0" marR="0" lvl="0" indent="0" algn="just" rtl="0">
              <a:spcBef>
                <a:spcPts val="0"/>
              </a:spcBef>
              <a:spcAft>
                <a:spcPts val="0"/>
              </a:spcAft>
              <a:buNone/>
            </a:pPr>
            <a:endParaRPr sz="1400">
              <a:solidFill>
                <a:schemeClr val="lt1"/>
              </a:solidFill>
              <a:latin typeface="Arial"/>
              <a:ea typeface="Arial"/>
              <a:cs typeface="Arial"/>
              <a:sym typeface="Arial"/>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T1 | Produce: reg1 = count	(reg1 = 5)</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T2 | Produce: reg1 = reg1 + 1	(reg1 = 6)</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T3 | Consume: reg2 = count	(reg2 = 5)</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T4 | Consume: reg2 = reg1 – 1	(reg2 = 4)</a:t>
            </a:r>
            <a:endParaRPr/>
          </a:p>
          <a:p>
            <a:pPr marL="0" marR="0" lvl="0" indent="0" algn="just" rtl="0">
              <a:spcBef>
                <a:spcPts val="0"/>
              </a:spcBef>
              <a:spcAft>
                <a:spcPts val="0"/>
              </a:spcAft>
              <a:buNone/>
            </a:pPr>
            <a:r>
              <a:rPr lang="en-US" sz="1050">
                <a:solidFill>
                  <a:schemeClr val="lt1"/>
                </a:solidFill>
                <a:latin typeface="Courier New"/>
                <a:ea typeface="Courier New"/>
                <a:cs typeface="Courier New"/>
                <a:sym typeface="Courier New"/>
              </a:rPr>
              <a:t>T5 | Produce: count = reg1	(count = 6)</a:t>
            </a:r>
            <a:endParaRPr/>
          </a:p>
          <a:p>
            <a:pPr marL="0" marR="0" lvl="0" indent="0" algn="just" rtl="0">
              <a:spcBef>
                <a:spcPts val="0"/>
              </a:spcBef>
              <a:spcAft>
                <a:spcPts val="0"/>
              </a:spcAft>
              <a:buNone/>
            </a:pPr>
            <a:r>
              <a:rPr lang="en-US" sz="1050">
                <a:solidFill>
                  <a:schemeClr val="accent4"/>
                </a:solidFill>
                <a:latin typeface="Courier New"/>
                <a:ea typeface="Courier New"/>
                <a:cs typeface="Courier New"/>
                <a:sym typeface="Courier New"/>
              </a:rPr>
              <a:t>T6 | Consume: count = reg2	(count = 4)</a:t>
            </a:r>
            <a:endParaRPr/>
          </a:p>
        </p:txBody>
      </p:sp>
      <p:sp>
        <p:nvSpPr>
          <p:cNvPr id="435" name="Google Shape;435;p11"/>
          <p:cNvSpPr txBox="1"/>
          <p:nvPr/>
        </p:nvSpPr>
        <p:spPr>
          <a:xfrm>
            <a:off x="6873072" y="1884190"/>
            <a:ext cx="5018867"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Giả sử count = 5, hãy cho biết giá trị của count với 02 trường hợp dưới đây?</a:t>
            </a:r>
            <a:endParaRPr/>
          </a:p>
        </p:txBody>
      </p:sp>
      <p:sp>
        <p:nvSpPr>
          <p:cNvPr id="436" name="Google Shape;436;p11"/>
          <p:cNvSpPr txBox="1"/>
          <p:nvPr/>
        </p:nvSpPr>
        <p:spPr>
          <a:xfrm>
            <a:off x="9263702" y="7220757"/>
            <a:ext cx="1425391" cy="369332"/>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1800">
                <a:solidFill>
                  <a:schemeClr val="dk1"/>
                </a:solidFill>
                <a:latin typeface="Courier New"/>
                <a:ea typeface="Courier New"/>
                <a:cs typeface="Courier New"/>
                <a:sym typeface="Courier New"/>
              </a:rPr>
              <a:t>count = 4</a:t>
            </a:r>
            <a:endParaRPr sz="1800">
              <a:solidFill>
                <a:schemeClr val="dk1"/>
              </a:solidFill>
              <a:latin typeface="Courier New"/>
              <a:ea typeface="Courier New"/>
              <a:cs typeface="Courier New"/>
              <a:sym typeface="Courier New"/>
            </a:endParaRPr>
          </a:p>
        </p:txBody>
      </p:sp>
      <p:sp>
        <p:nvSpPr>
          <p:cNvPr id="437" name="Google Shape;437;p11"/>
          <p:cNvSpPr txBox="1"/>
          <p:nvPr/>
        </p:nvSpPr>
        <p:spPr>
          <a:xfrm>
            <a:off x="954634" y="4888418"/>
            <a:ext cx="2372765"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i="1">
                <a:solidFill>
                  <a:schemeClr val="dk1"/>
                </a:solidFill>
                <a:latin typeface="Arial"/>
                <a:ea typeface="Arial"/>
                <a:cs typeface="Arial"/>
                <a:sym typeface="Arial"/>
              </a:rPr>
              <a:t>*reg1, reg2 là các thanh ghi</a:t>
            </a:r>
            <a:endParaRPr/>
          </a:p>
        </p:txBody>
      </p:sp>
      <p:sp>
        <p:nvSpPr>
          <p:cNvPr id="438" name="Google Shape;438;p11"/>
          <p:cNvSpPr txBox="1"/>
          <p:nvPr/>
        </p:nvSpPr>
        <p:spPr>
          <a:xfrm>
            <a:off x="10934524" y="4437250"/>
            <a:ext cx="1103215" cy="15696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i="1">
                <a:solidFill>
                  <a:srgbClr val="FFC000"/>
                </a:solidFill>
                <a:latin typeface="Arial"/>
                <a:ea typeface="Arial"/>
                <a:cs typeface="Arial"/>
                <a:sym typeface="Arial"/>
              </a:rPr>
              <a:t>Quá trình thực thi của 2 lệnh </a:t>
            </a:r>
            <a:r>
              <a:rPr lang="en-US" sz="1200" b="1" i="1">
                <a:solidFill>
                  <a:srgbClr val="FFC000"/>
                </a:solidFill>
                <a:latin typeface="Courier New"/>
                <a:ea typeface="Courier New"/>
                <a:cs typeface="Courier New"/>
                <a:sym typeface="Courier New"/>
              </a:rPr>
              <a:t>count++</a:t>
            </a:r>
            <a:endParaRPr/>
          </a:p>
          <a:p>
            <a:pPr marL="0" marR="0" lvl="0" indent="0" algn="l" rtl="0">
              <a:spcBef>
                <a:spcPts val="0"/>
              </a:spcBef>
              <a:spcAft>
                <a:spcPts val="0"/>
              </a:spcAft>
              <a:buNone/>
            </a:pPr>
            <a:r>
              <a:rPr lang="en-US" sz="1200" i="1">
                <a:solidFill>
                  <a:srgbClr val="FFC000"/>
                </a:solidFill>
                <a:latin typeface="Arial"/>
                <a:ea typeface="Arial"/>
                <a:cs typeface="Arial"/>
                <a:sym typeface="Arial"/>
              </a:rPr>
              <a:t>và</a:t>
            </a:r>
            <a:endParaRPr/>
          </a:p>
          <a:p>
            <a:pPr marL="0" marR="0" lvl="0" indent="0" algn="l" rtl="0">
              <a:spcBef>
                <a:spcPts val="0"/>
              </a:spcBef>
              <a:spcAft>
                <a:spcPts val="0"/>
              </a:spcAft>
              <a:buNone/>
            </a:pPr>
            <a:r>
              <a:rPr lang="en-US" sz="1200" b="1" i="1">
                <a:solidFill>
                  <a:srgbClr val="FFC000"/>
                </a:solidFill>
                <a:latin typeface="Courier New"/>
                <a:ea typeface="Courier New"/>
                <a:cs typeface="Courier New"/>
                <a:sym typeface="Courier New"/>
              </a:rPr>
              <a:t>count--</a:t>
            </a:r>
            <a:endParaRPr sz="1200" b="1" i="1">
              <a:solidFill>
                <a:srgbClr val="FFC000"/>
              </a:solidFill>
              <a:latin typeface="Arial"/>
              <a:ea typeface="Arial"/>
              <a:cs typeface="Arial"/>
              <a:sym typeface="Arial"/>
            </a:endParaRPr>
          </a:p>
          <a:p>
            <a:pPr marL="0" marR="0" lvl="0" indent="0" algn="l" rtl="0">
              <a:spcBef>
                <a:spcPts val="0"/>
              </a:spcBef>
              <a:spcAft>
                <a:spcPts val="0"/>
              </a:spcAft>
              <a:buNone/>
            </a:pPr>
            <a:r>
              <a:rPr lang="en-US" sz="1200" i="1">
                <a:solidFill>
                  <a:srgbClr val="FFC000"/>
                </a:solidFill>
                <a:latin typeface="Arial"/>
                <a:ea typeface="Arial"/>
                <a:cs typeface="Arial"/>
                <a:sym typeface="Arial"/>
              </a:rPr>
              <a:t>bị đan xen vào nhau</a:t>
            </a:r>
            <a:endParaRPr/>
          </a:p>
        </p:txBody>
      </p:sp>
      <p:sp>
        <p:nvSpPr>
          <p:cNvPr id="439" name="Google Shape;439;p11"/>
          <p:cNvSpPr/>
          <p:nvPr/>
        </p:nvSpPr>
        <p:spPr>
          <a:xfrm>
            <a:off x="9018396" y="6250321"/>
            <a:ext cx="1808702" cy="231326"/>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35584" y="-164723"/>
                </a:lnTo>
              </a:path>
            </a:pathLst>
          </a:cu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rgbClr val="00C6FF"/>
                </a:solidFill>
                <a:latin typeface="Arial"/>
                <a:ea typeface="Arial"/>
                <a:cs typeface="Arial"/>
                <a:sym typeface="Arial"/>
              </a:rPr>
              <a:t>Giá trị không chính xác</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36"/>
                                        </p:tgtEl>
                                        <p:attrNameLst>
                                          <p:attrName>style.visibility</p:attrName>
                                        </p:attrNameLst>
                                      </p:cBhvr>
                                      <p:to>
                                        <p:strVal val="visible"/>
                                      </p:to>
                                    </p:set>
                                    <p:animEffect transition="in" filter="fade">
                                      <p:cBhvr>
                                        <p:cTn id="7" dur="500"/>
                                        <p:tgtEl>
                                          <p:spTgt spid="43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39"/>
                                        </p:tgtEl>
                                        <p:attrNameLst>
                                          <p:attrName>style.visibility</p:attrName>
                                        </p:attrNameLst>
                                      </p:cBhvr>
                                      <p:to>
                                        <p:strVal val="visible"/>
                                      </p:to>
                                    </p:set>
                                    <p:animEffect transition="in" filter="fade">
                                      <p:cBhvr>
                                        <p:cTn id="11" dur="500"/>
                                        <p:tgtEl>
                                          <p:spTgt spid="439"/>
                                        </p:tgtEl>
                                      </p:cBhvr>
                                    </p:animEffect>
                                  </p:childTnLst>
                                </p:cTn>
                              </p:par>
                              <p:par>
                                <p:cTn id="12" presetID="10" presetClass="entr" presetSubtype="0" fill="hold" nodeType="withEffect">
                                  <p:stCondLst>
                                    <p:cond delay="0"/>
                                  </p:stCondLst>
                                  <p:childTnLst>
                                    <p:set>
                                      <p:cBhvr>
                                        <p:cTn id="13" dur="1" fill="hold">
                                          <p:stCondLst>
                                            <p:cond delay="0"/>
                                          </p:stCondLst>
                                        </p:cTn>
                                        <p:tgtEl>
                                          <p:spTgt spid="438"/>
                                        </p:tgtEl>
                                        <p:attrNameLst>
                                          <p:attrName>style.visibility</p:attrName>
                                        </p:attrNameLst>
                                      </p:cBhvr>
                                      <p:to>
                                        <p:strVal val="visible"/>
                                      </p:to>
                                    </p:set>
                                    <p:animEffect transition="in" filter="fade">
                                      <p:cBhvr>
                                        <p:cTn id="14" dur="500"/>
                                        <p:tgtEl>
                                          <p:spTgt spid="4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12"/>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12</a:t>
            </a:fld>
            <a:endParaRPr/>
          </a:p>
        </p:txBody>
      </p:sp>
      <p:sp>
        <p:nvSpPr>
          <p:cNvPr id="445" name="Google Shape;445;p12"/>
          <p:cNvSpPr txBox="1">
            <a:spLocks noGrp="1"/>
          </p:cNvSpPr>
          <p:nvPr>
            <p:ph type="body" idx="1"/>
          </p:nvPr>
        </p:nvSpPr>
        <p:spPr>
          <a:xfrm>
            <a:off x="1470930" y="2095027"/>
            <a:ext cx="6264164"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RACE CONDITION</a:t>
            </a:r>
            <a:endParaRPr/>
          </a:p>
        </p:txBody>
      </p:sp>
      <p:sp>
        <p:nvSpPr>
          <p:cNvPr id="446" name="Google Shape;446;p12"/>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5.1.2 Bài toán Cấp phát PID</a:t>
            </a:r>
            <a:endParaRPr/>
          </a:p>
        </p:txBody>
      </p:sp>
      <p:sp>
        <p:nvSpPr>
          <p:cNvPr id="447" name="Google Shape;447;p12"/>
          <p:cNvSpPr txBox="1">
            <a:spLocks noGrp="1"/>
          </p:cNvSpPr>
          <p:nvPr>
            <p:ph type="body" idx="3"/>
          </p:nvPr>
        </p:nvSpPr>
        <p:spPr>
          <a:xfrm>
            <a:off x="1470930" y="4137397"/>
            <a:ext cx="7147030" cy="1483474"/>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Khi một tiến trình P gọi hàm fork(), một tiến trình con sẽ được tạo ra, hệ điều hành sẽ cấp cho tiến trình con một số định danh gọi là PID. Như vậy nếu có 2 tiến trình P0 và P1 cùng gọi hàm fork() đồng thời với nhau thì chuyện gì sẽ xảy ra?</a:t>
            </a:r>
            <a:endParaRPr/>
          </a:p>
        </p:txBody>
      </p:sp>
      <p:sp>
        <p:nvSpPr>
          <p:cNvPr id="448" name="Google Shape;448;p12"/>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01.</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pic>
        <p:nvPicPr>
          <p:cNvPr id="453" name="Google Shape;453;p13"/>
          <p:cNvPicPr preferRelativeResize="0"/>
          <p:nvPr/>
        </p:nvPicPr>
        <p:blipFill rotWithShape="1">
          <a:blip r:embed="rId3">
            <a:alphaModFix/>
          </a:blip>
          <a:srcRect/>
          <a:stretch/>
        </p:blipFill>
        <p:spPr>
          <a:xfrm>
            <a:off x="3484864" y="2998722"/>
            <a:ext cx="3513514" cy="2196276"/>
          </a:xfrm>
          <a:prstGeom prst="rect">
            <a:avLst/>
          </a:prstGeom>
          <a:noFill/>
          <a:ln>
            <a:noFill/>
          </a:ln>
        </p:spPr>
      </p:pic>
      <p:sp>
        <p:nvSpPr>
          <p:cNvPr id="454" name="Google Shape;454;p13"/>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5.1.2. Bài toán cấp phát PID</a:t>
            </a:r>
            <a:endParaRPr/>
          </a:p>
        </p:txBody>
      </p:sp>
      <p:sp>
        <p:nvSpPr>
          <p:cNvPr id="455" name="Google Shape;455;p13"/>
          <p:cNvSpPr txBox="1">
            <a:spLocks noGrp="1"/>
          </p:cNvSpPr>
          <p:nvPr>
            <p:ph type="body" idx="1"/>
          </p:nvPr>
        </p:nvSpPr>
        <p:spPr>
          <a:xfrm>
            <a:off x="838200" y="1788161"/>
            <a:ext cx="10515600" cy="1467505"/>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1800"/>
              <a:buChar char="•"/>
            </a:pPr>
            <a:r>
              <a:rPr lang="en-US" sz="1800"/>
              <a:t>02 tiến trình P0 và P1 đang tạo tiến trình con bằng cách gọi hàm </a:t>
            </a:r>
            <a:r>
              <a:rPr lang="en-US" sz="1800">
                <a:latin typeface="Courier New"/>
                <a:ea typeface="Courier New"/>
                <a:cs typeface="Courier New"/>
                <a:sym typeface="Courier New"/>
              </a:rPr>
              <a:t>fork()</a:t>
            </a:r>
            <a:endParaRPr/>
          </a:p>
          <a:p>
            <a:pPr marL="228600" lvl="0" indent="-228600" algn="l" rtl="0">
              <a:lnSpc>
                <a:spcPct val="130000"/>
              </a:lnSpc>
              <a:spcBef>
                <a:spcPts val="600"/>
              </a:spcBef>
              <a:spcAft>
                <a:spcPts val="0"/>
              </a:spcAft>
              <a:buClr>
                <a:schemeClr val="dk1"/>
              </a:buClr>
              <a:buSzPts val="1800"/>
              <a:buChar char="•"/>
            </a:pPr>
            <a:r>
              <a:rPr lang="en-US" sz="1800"/>
              <a:t>Biến </a:t>
            </a:r>
            <a:r>
              <a:rPr lang="en-US" sz="1800">
                <a:latin typeface="Courier New"/>
                <a:ea typeface="Courier New"/>
                <a:cs typeface="Courier New"/>
                <a:sym typeface="Courier New"/>
              </a:rPr>
              <a:t>next_available_pid() </a:t>
            </a:r>
            <a:r>
              <a:rPr lang="en-US" sz="1800"/>
              <a:t>được kernel sử dụng để tạo ra PID cho tiến trình mới</a:t>
            </a:r>
            <a:endParaRPr/>
          </a:p>
          <a:p>
            <a:pPr marL="228600" lvl="0" indent="-228600" algn="l" rtl="0">
              <a:lnSpc>
                <a:spcPct val="130000"/>
              </a:lnSpc>
              <a:spcBef>
                <a:spcPts val="600"/>
              </a:spcBef>
              <a:spcAft>
                <a:spcPts val="0"/>
              </a:spcAft>
              <a:buClr>
                <a:schemeClr val="dk1"/>
              </a:buClr>
              <a:buSzPts val="1800"/>
              <a:buChar char="•"/>
            </a:pPr>
            <a:r>
              <a:rPr lang="en-US" sz="1800"/>
              <a:t>Tiến trình con của P0 và P1 đồng thời yêu cầu PID và nhận được kết quả như nhau</a:t>
            </a:r>
            <a:endParaRPr/>
          </a:p>
        </p:txBody>
      </p:sp>
      <p:sp>
        <p:nvSpPr>
          <p:cNvPr id="456" name="Google Shape;456;p1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457" name="Google Shape;457;p13"/>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13</a:t>
            </a:fld>
            <a:endParaRPr/>
          </a:p>
        </p:txBody>
      </p:sp>
      <p:sp>
        <p:nvSpPr>
          <p:cNvPr id="458" name="Google Shape;458;p1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459" name="Google Shape;459;p13"/>
          <p:cNvSpPr txBox="1"/>
          <p:nvPr/>
        </p:nvSpPr>
        <p:spPr>
          <a:xfrm>
            <a:off x="838200" y="5350747"/>
            <a:ext cx="10515600" cy="939521"/>
          </a:xfrm>
          <a:prstGeom prst="rect">
            <a:avLst/>
          </a:prstGeom>
          <a:noFill/>
          <a:ln>
            <a:noFill/>
          </a:ln>
        </p:spPr>
        <p:txBody>
          <a:bodyPr spcFirstLastPara="1" wrap="square" lIns="91425" tIns="45700" rIns="91425" bIns="45700" anchor="t" anchorCtr="0">
            <a:normAutofit/>
          </a:bodyPr>
          <a:lstStyle/>
          <a:p>
            <a:pPr marL="228600" marR="0" lvl="0" indent="-228600" algn="l" rtl="0">
              <a:lnSpc>
                <a:spcPct val="90000"/>
              </a:lnSpc>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Cần có cơ chế để ngăn P0 và P1 truy cập biến </a:t>
            </a:r>
            <a:r>
              <a:rPr lang="en-US" sz="1800">
                <a:solidFill>
                  <a:schemeClr val="dk1"/>
                </a:solidFill>
                <a:latin typeface="Courier New"/>
                <a:ea typeface="Courier New"/>
                <a:cs typeface="Courier New"/>
                <a:sym typeface="Courier New"/>
              </a:rPr>
              <a:t>next_available_pid </a:t>
            </a:r>
            <a:r>
              <a:rPr lang="en-US" sz="1800">
                <a:solidFill>
                  <a:schemeClr val="dk1"/>
                </a:solidFill>
                <a:latin typeface="Arial"/>
                <a:ea typeface="Arial"/>
                <a:cs typeface="Arial"/>
                <a:sym typeface="Arial"/>
              </a:rPr>
              <a:t>cùng lúc, để tránh tình trạng một PID được cấp cho 2 tiến trình.</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14"/>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14</a:t>
            </a:fld>
            <a:endParaRPr/>
          </a:p>
        </p:txBody>
      </p:sp>
      <p:sp>
        <p:nvSpPr>
          <p:cNvPr id="465" name="Google Shape;465;p14"/>
          <p:cNvSpPr txBox="1">
            <a:spLocks noGrp="1"/>
          </p:cNvSpPr>
          <p:nvPr>
            <p:ph type="body" idx="1"/>
          </p:nvPr>
        </p:nvSpPr>
        <p:spPr>
          <a:xfrm>
            <a:off x="1470930" y="2095027"/>
            <a:ext cx="6264164"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RACE CONDITION</a:t>
            </a:r>
            <a:endParaRPr/>
          </a:p>
        </p:txBody>
      </p:sp>
      <p:sp>
        <p:nvSpPr>
          <p:cNvPr id="466" name="Google Shape;466;p14"/>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5.1.3. Race condition</a:t>
            </a:r>
            <a:endParaRPr/>
          </a:p>
        </p:txBody>
      </p:sp>
      <p:sp>
        <p:nvSpPr>
          <p:cNvPr id="467" name="Google Shape;467;p14"/>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01.</a:t>
            </a:r>
            <a:endParaRPr/>
          </a:p>
        </p:txBody>
      </p:sp>
      <p:sp>
        <p:nvSpPr>
          <p:cNvPr id="468" name="Google Shape;468;p14"/>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469" name="Google Shape;469;p14"/>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15"/>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5.1.3. Race condition</a:t>
            </a:r>
            <a:endParaRPr/>
          </a:p>
        </p:txBody>
      </p:sp>
      <p:sp>
        <p:nvSpPr>
          <p:cNvPr id="475" name="Google Shape;475;p15"/>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1800"/>
              <a:buChar char="•"/>
            </a:pPr>
            <a:r>
              <a:rPr lang="en-US" sz="1800"/>
              <a:t>Race condition là hiện tượng xảy ra khi các tiến trình cùng truy cập đồng thời vào dữ liệu được chia sẻ. Kết quả cuối cùng sẽ phụ thuộc vào thứ tự thực thi của các tiến trình đang chạy đồng thời với nhau.</a:t>
            </a:r>
            <a:endParaRPr/>
          </a:p>
          <a:p>
            <a:pPr marL="228600" lvl="0" indent="-228600" algn="l" rtl="0">
              <a:lnSpc>
                <a:spcPct val="130000"/>
              </a:lnSpc>
              <a:spcBef>
                <a:spcPts val="600"/>
              </a:spcBef>
              <a:spcAft>
                <a:spcPts val="0"/>
              </a:spcAft>
              <a:buClr>
                <a:schemeClr val="dk1"/>
              </a:buClr>
              <a:buSzPts val="1800"/>
              <a:buChar char="•"/>
            </a:pPr>
            <a:r>
              <a:rPr lang="en-US" sz="1800"/>
              <a:t>Trong bài toán Producer vs. Consumer dữ liệu được chia sẻ là biến count bị tác động đồng thời bởi cả 02 tiến trình Producer và Consumer. Trong bài toán cấp phát PID, dữ liệu được chia sẻ là biến </a:t>
            </a:r>
            <a:r>
              <a:rPr lang="en-US" sz="1800">
                <a:latin typeface="Courier New"/>
                <a:ea typeface="Courier New"/>
                <a:cs typeface="Courier New"/>
                <a:sym typeface="Courier New"/>
              </a:rPr>
              <a:t>next_available_pid</a:t>
            </a:r>
            <a:r>
              <a:rPr lang="en-US" sz="1800"/>
              <a:t> bị tranh giành bởi tiến trình thực thi đồng thời là P0 và P1.</a:t>
            </a:r>
            <a:endParaRPr/>
          </a:p>
          <a:p>
            <a:pPr marL="228600" lvl="0" indent="-228600" algn="l" rtl="0">
              <a:lnSpc>
                <a:spcPct val="130000"/>
              </a:lnSpc>
              <a:spcBef>
                <a:spcPts val="600"/>
              </a:spcBef>
              <a:spcAft>
                <a:spcPts val="0"/>
              </a:spcAft>
              <a:buClr>
                <a:schemeClr val="dk1"/>
              </a:buClr>
              <a:buSzPts val="1800"/>
              <a:buChar char="•"/>
            </a:pPr>
            <a:r>
              <a:rPr lang="en-US" sz="1800" b="1"/>
              <a:t>Race condition có thể dẫn đến việc dữ liệu bị sai và không nhất quán (inconsistency).</a:t>
            </a:r>
            <a:endParaRPr/>
          </a:p>
          <a:p>
            <a:pPr marL="228600" lvl="0" indent="-228600" algn="l" rtl="0">
              <a:lnSpc>
                <a:spcPct val="130000"/>
              </a:lnSpc>
              <a:spcBef>
                <a:spcPts val="600"/>
              </a:spcBef>
              <a:spcAft>
                <a:spcPts val="0"/>
              </a:spcAft>
              <a:buClr>
                <a:schemeClr val="dk1"/>
              </a:buClr>
              <a:buSzPts val="1800"/>
              <a:buChar char="•"/>
            </a:pPr>
            <a:r>
              <a:rPr lang="en-US" sz="1800"/>
              <a:t>Để dữ liệu chia sẻ được nhất quán, cần bảo đảm sao cho tại mỗi thời điểm chỉ có một tiến trình được thao tác lên dữ liệu chia sẻ. Do đó, cần có cơ chế đồng bộ hoạt động của các tiến trình này.</a:t>
            </a:r>
            <a:endParaRPr sz="1800"/>
          </a:p>
        </p:txBody>
      </p:sp>
      <p:sp>
        <p:nvSpPr>
          <p:cNvPr id="476" name="Google Shape;476;p15"/>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477" name="Google Shape;477;p15"/>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15</a:t>
            </a:fld>
            <a:endParaRPr/>
          </a:p>
        </p:txBody>
      </p:sp>
      <p:sp>
        <p:nvSpPr>
          <p:cNvPr id="478" name="Google Shape;478;p15"/>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479" name="Google Shape;479;p15"/>
          <p:cNvSpPr/>
          <p:nvPr/>
        </p:nvSpPr>
        <p:spPr>
          <a:xfrm>
            <a:off x="12355286" y="1604323"/>
            <a:ext cx="2275200" cy="4219500"/>
          </a:xfrm>
          <a:prstGeom prst="rect">
            <a:avLst/>
          </a:prstGeom>
          <a:gradFill>
            <a:gsLst>
              <a:gs pos="0">
                <a:srgbClr val="00C6FF"/>
              </a:gs>
              <a:gs pos="100000">
                <a:srgbClr val="0072FF"/>
              </a:gs>
            </a:gsLst>
            <a:lin ang="5400000" scaled="0"/>
          </a:gra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THÊM HÌNH VÔ</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16"/>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16</a:t>
            </a:fld>
            <a:endParaRPr/>
          </a:p>
        </p:txBody>
      </p:sp>
      <p:sp>
        <p:nvSpPr>
          <p:cNvPr id="485" name="Google Shape;485;p16"/>
          <p:cNvSpPr txBox="1">
            <a:spLocks noGrp="1"/>
          </p:cNvSpPr>
          <p:nvPr>
            <p:ph type="body" idx="1"/>
          </p:nvPr>
        </p:nvSpPr>
        <p:spPr>
          <a:xfrm>
            <a:off x="1470930" y="1997849"/>
            <a:ext cx="9563342" cy="98183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VẤN ĐỀ VÙNG TRANH CHẤP</a:t>
            </a:r>
            <a:endParaRPr/>
          </a:p>
        </p:txBody>
      </p:sp>
      <p:sp>
        <p:nvSpPr>
          <p:cNvPr id="486" name="Google Shape;486;p16"/>
          <p:cNvSpPr txBox="1">
            <a:spLocks noGrp="1"/>
          </p:cNvSpPr>
          <p:nvPr>
            <p:ph type="body" idx="3"/>
          </p:nvPr>
        </p:nvSpPr>
        <p:spPr>
          <a:xfrm>
            <a:off x="1470930" y="3374373"/>
            <a:ext cx="7147030" cy="916698"/>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Vùng tranh chấp (hay còn gọi là critical section) là vùng code mà ở đó các tiến trình thực hiện tác động lên dữ liệu được chia sẻ.</a:t>
            </a:r>
            <a:endParaRPr/>
          </a:p>
        </p:txBody>
      </p:sp>
      <p:sp>
        <p:nvSpPr>
          <p:cNvPr id="487" name="Google Shape;487;p16"/>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02.</a:t>
            </a:r>
            <a:endParaRPr/>
          </a:p>
        </p:txBody>
      </p:sp>
      <p:sp>
        <p:nvSpPr>
          <p:cNvPr id="488" name="Google Shape;488;p16"/>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489" name="Google Shape;489;p16"/>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17"/>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5.2 Vấn đề vùng tranh chấp</a:t>
            </a:r>
            <a:endParaRPr/>
          </a:p>
        </p:txBody>
      </p:sp>
      <p:sp>
        <p:nvSpPr>
          <p:cNvPr id="495" name="Google Shape;495;p17"/>
          <p:cNvSpPr txBox="1">
            <a:spLocks noGrp="1"/>
          </p:cNvSpPr>
          <p:nvPr>
            <p:ph type="body" idx="1"/>
          </p:nvPr>
        </p:nvSpPr>
        <p:spPr>
          <a:xfrm>
            <a:off x="838200" y="1788160"/>
            <a:ext cx="10515600" cy="366558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2200"/>
              <a:buChar char="•"/>
            </a:pPr>
            <a:r>
              <a:rPr lang="en-US" sz="2200"/>
              <a:t>Xem xét một hệ thống có n tiến trình {P</a:t>
            </a:r>
            <a:r>
              <a:rPr lang="en-US" sz="2200" baseline="-25000"/>
              <a:t>0</a:t>
            </a:r>
            <a:r>
              <a:rPr lang="en-US" sz="2200"/>
              <a:t>, P</a:t>
            </a:r>
            <a:r>
              <a:rPr lang="en-US" sz="2200" baseline="-25000"/>
              <a:t>1</a:t>
            </a:r>
            <a:r>
              <a:rPr lang="en-US" sz="2200"/>
              <a:t>, . . . , P</a:t>
            </a:r>
            <a:r>
              <a:rPr lang="en-US" sz="2200" baseline="-25000"/>
              <a:t>n-1</a:t>
            </a:r>
            <a:r>
              <a:rPr lang="en-US" sz="2200"/>
              <a:t>}</a:t>
            </a:r>
            <a:endParaRPr/>
          </a:p>
          <a:p>
            <a:pPr marL="228600" lvl="0" indent="-228600" algn="l" rtl="0">
              <a:lnSpc>
                <a:spcPct val="130000"/>
              </a:lnSpc>
              <a:spcBef>
                <a:spcPts val="600"/>
              </a:spcBef>
              <a:spcAft>
                <a:spcPts val="0"/>
              </a:spcAft>
              <a:buClr>
                <a:schemeClr val="dk1"/>
              </a:buClr>
              <a:buSzPts val="2200"/>
              <a:buChar char="•"/>
            </a:pPr>
            <a:r>
              <a:rPr lang="en-US" sz="2200"/>
              <a:t>Mỗi tiến trình có một </a:t>
            </a:r>
            <a:r>
              <a:rPr lang="en-US" sz="2200" b="1">
                <a:solidFill>
                  <a:srgbClr val="00C6FF"/>
                </a:solidFill>
              </a:rPr>
              <a:t>vùng tranh chấp </a:t>
            </a:r>
            <a:r>
              <a:rPr lang="en-US" sz="2200"/>
              <a:t>là một </a:t>
            </a:r>
            <a:r>
              <a:rPr lang="en-US" sz="2200" b="1"/>
              <a:t>đoạn code</a:t>
            </a:r>
            <a:r>
              <a:rPr lang="en-US" sz="2200"/>
              <a:t>:</a:t>
            </a:r>
            <a:endParaRPr/>
          </a:p>
          <a:p>
            <a:pPr marL="685800" lvl="1" indent="-228600" algn="l" rtl="0">
              <a:lnSpc>
                <a:spcPct val="130000"/>
              </a:lnSpc>
              <a:spcBef>
                <a:spcPts val="600"/>
              </a:spcBef>
              <a:spcAft>
                <a:spcPts val="0"/>
              </a:spcAft>
              <a:buClr>
                <a:schemeClr val="dk1"/>
              </a:buClr>
              <a:buSzPts val="2200"/>
              <a:buChar char="•"/>
            </a:pPr>
            <a:r>
              <a:rPr lang="en-US" sz="2200"/>
              <a:t>Thực hiện việc thay đổi giá trị của dữ liệu được chia sẻ (có thể là các biến, bảng dữ liệu, file,...)</a:t>
            </a:r>
            <a:endParaRPr sz="2200"/>
          </a:p>
          <a:p>
            <a:pPr marL="685800" lvl="1" indent="-228600" algn="l" rtl="0">
              <a:lnSpc>
                <a:spcPct val="130000"/>
              </a:lnSpc>
              <a:spcBef>
                <a:spcPts val="600"/>
              </a:spcBef>
              <a:spcAft>
                <a:spcPts val="0"/>
              </a:spcAft>
              <a:buClr>
                <a:schemeClr val="dk1"/>
              </a:buClr>
              <a:buSzPts val="2200"/>
              <a:buChar char="•"/>
            </a:pPr>
            <a:r>
              <a:rPr lang="en-US" sz="2200"/>
              <a:t>Khi một tiến trình đang thực hiện vùng tranh chấp của mình thì các tiến trình khác </a:t>
            </a:r>
            <a:r>
              <a:rPr lang="en-US" sz="2200" b="1"/>
              <a:t>KHÔNG</a:t>
            </a:r>
            <a:r>
              <a:rPr lang="en-US" sz="2200"/>
              <a:t> được thực hiện vùng tranh chấp của chúng.</a:t>
            </a:r>
            <a:endParaRPr/>
          </a:p>
          <a:p>
            <a:pPr marL="228600" lvl="0" indent="-228600" algn="l" rtl="0">
              <a:lnSpc>
                <a:spcPct val="130000"/>
              </a:lnSpc>
              <a:spcBef>
                <a:spcPts val="600"/>
              </a:spcBef>
              <a:spcAft>
                <a:spcPts val="0"/>
              </a:spcAft>
              <a:buClr>
                <a:schemeClr val="dk1"/>
              </a:buClr>
              <a:buSzPts val="2200"/>
              <a:buChar char="•"/>
            </a:pPr>
            <a:r>
              <a:rPr lang="en-US" sz="2200"/>
              <a:t>Vấn đề vùng tranh chấp chính là thiết kế cách thức xử lý các vấn đề trên.</a:t>
            </a:r>
            <a:endParaRPr/>
          </a:p>
        </p:txBody>
      </p:sp>
      <p:sp>
        <p:nvSpPr>
          <p:cNvPr id="496" name="Google Shape;496;p17"/>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497" name="Google Shape;497;p17"/>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17</a:t>
            </a:fld>
            <a:endParaRPr/>
          </a:p>
        </p:txBody>
      </p:sp>
      <p:sp>
        <p:nvSpPr>
          <p:cNvPr id="498" name="Google Shape;498;p17"/>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18"/>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5.2 Vấn đề vùng tranh chấp</a:t>
            </a:r>
            <a:endParaRPr/>
          </a:p>
        </p:txBody>
      </p:sp>
      <p:sp>
        <p:nvSpPr>
          <p:cNvPr id="504" name="Google Shape;504;p18"/>
          <p:cNvSpPr txBox="1">
            <a:spLocks noGrp="1"/>
          </p:cNvSpPr>
          <p:nvPr>
            <p:ph type="body" idx="1"/>
          </p:nvPr>
        </p:nvSpPr>
        <p:spPr>
          <a:xfrm>
            <a:off x="838200" y="1788161"/>
            <a:ext cx="4511125" cy="3198778"/>
          </a:xfrm>
          <a:prstGeom prst="rect">
            <a:avLst/>
          </a:prstGeom>
          <a:noFill/>
          <a:ln>
            <a:noFill/>
          </a:ln>
        </p:spPr>
        <p:txBody>
          <a:bodyPr spcFirstLastPara="1" wrap="square" lIns="91425" tIns="45700" rIns="91425" bIns="45700" anchor="t" anchorCtr="0">
            <a:normAutofit/>
          </a:bodyPr>
          <a:lstStyle/>
          <a:p>
            <a:pPr marL="0" lvl="0" indent="0" algn="just" rtl="0">
              <a:lnSpc>
                <a:spcPct val="130000"/>
              </a:lnSpc>
              <a:spcBef>
                <a:spcPts val="0"/>
              </a:spcBef>
              <a:spcAft>
                <a:spcPts val="0"/>
              </a:spcAft>
              <a:buClr>
                <a:schemeClr val="dk1"/>
              </a:buClr>
              <a:buSzPts val="2000"/>
              <a:buNone/>
            </a:pPr>
            <a:r>
              <a:rPr lang="en-US" sz="2000"/>
              <a:t>Mỗi tiến trình phải yêu cầu để được phép tiến vào vùng tranh chấp của mình thông qua </a:t>
            </a:r>
            <a:r>
              <a:rPr lang="en-US" sz="2000">
                <a:latin typeface="Courier New"/>
                <a:ea typeface="Courier New"/>
                <a:cs typeface="Courier New"/>
                <a:sym typeface="Courier New"/>
              </a:rPr>
              <a:t>entry section</a:t>
            </a:r>
            <a:r>
              <a:rPr lang="en-US" sz="2000"/>
              <a:t>, sau đó thực thi vùng tranh chấp – </a:t>
            </a:r>
            <a:r>
              <a:rPr lang="en-US" sz="2000" b="1">
                <a:solidFill>
                  <a:srgbClr val="00C6FF"/>
                </a:solidFill>
                <a:latin typeface="Courier New"/>
                <a:ea typeface="Courier New"/>
                <a:cs typeface="Courier New"/>
                <a:sym typeface="Courier New"/>
              </a:rPr>
              <a:t>critical section</a:t>
            </a:r>
            <a:r>
              <a:rPr lang="en-US" sz="2000" b="1">
                <a:solidFill>
                  <a:srgbClr val="00C6FF"/>
                </a:solidFill>
              </a:rPr>
              <a:t> </a:t>
            </a:r>
            <a:r>
              <a:rPr lang="en-US" sz="2000"/>
              <a:t>- rồi tiến đến </a:t>
            </a:r>
            <a:r>
              <a:rPr lang="en-US" sz="2000">
                <a:latin typeface="Courier New"/>
                <a:ea typeface="Courier New"/>
                <a:cs typeface="Courier New"/>
                <a:sym typeface="Courier New"/>
              </a:rPr>
              <a:t>exit section</a:t>
            </a:r>
            <a:r>
              <a:rPr lang="en-US" sz="2000"/>
              <a:t>, và sau cùng là thực thi </a:t>
            </a:r>
            <a:r>
              <a:rPr lang="en-US" sz="2000">
                <a:latin typeface="Courier New"/>
                <a:ea typeface="Courier New"/>
                <a:cs typeface="Courier New"/>
                <a:sym typeface="Courier New"/>
              </a:rPr>
              <a:t>remainder section</a:t>
            </a:r>
            <a:r>
              <a:rPr lang="en-US" sz="2000"/>
              <a:t>.</a:t>
            </a:r>
            <a:endParaRPr/>
          </a:p>
        </p:txBody>
      </p:sp>
      <p:sp>
        <p:nvSpPr>
          <p:cNvPr id="505" name="Google Shape;505;p18"/>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06" name="Google Shape;506;p18"/>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18</a:t>
            </a:fld>
            <a:endParaRPr/>
          </a:p>
        </p:txBody>
      </p:sp>
      <p:sp>
        <p:nvSpPr>
          <p:cNvPr id="507" name="Google Shape;507;p18"/>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508" name="Google Shape;508;p18"/>
          <p:cNvSpPr/>
          <p:nvPr/>
        </p:nvSpPr>
        <p:spPr>
          <a:xfrm>
            <a:off x="6127333" y="1997839"/>
            <a:ext cx="4511125" cy="2585323"/>
          </a:xfrm>
          <a:prstGeom prst="roundRect">
            <a:avLst>
              <a:gd name="adj" fmla="val 1181"/>
            </a:avLst>
          </a:prstGeom>
          <a:noFill/>
          <a:ln w="9525" cap="flat" cmpd="sng">
            <a:solidFill>
              <a:srgbClr val="00C6FF"/>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while(1){</a:t>
            </a:r>
            <a:endParaRPr/>
          </a:p>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	entry section</a:t>
            </a:r>
            <a:endParaRPr/>
          </a:p>
          <a:p>
            <a:pPr marL="0" marR="0" lvl="0" indent="0" algn="l" rtl="0">
              <a:spcBef>
                <a:spcPts val="0"/>
              </a:spcBef>
              <a:spcAft>
                <a:spcPts val="0"/>
              </a:spcAft>
              <a:buNone/>
            </a:pPr>
            <a:endParaRPr sz="1800">
              <a:solidFill>
                <a:schemeClr val="dk1"/>
              </a:solidFill>
              <a:latin typeface="Courier New"/>
              <a:ea typeface="Courier New"/>
              <a:cs typeface="Courier New"/>
              <a:sym typeface="Courier New"/>
            </a:endParaRPr>
          </a:p>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		</a:t>
            </a:r>
            <a:r>
              <a:rPr lang="en-US" sz="1800" b="1">
                <a:solidFill>
                  <a:srgbClr val="00C6FF"/>
                </a:solidFill>
                <a:latin typeface="Courier New"/>
                <a:ea typeface="Courier New"/>
                <a:cs typeface="Courier New"/>
                <a:sym typeface="Courier New"/>
              </a:rPr>
              <a:t>critical section</a:t>
            </a:r>
            <a:endParaRPr/>
          </a:p>
          <a:p>
            <a:pPr marL="0" marR="0" lvl="0" indent="0" algn="l" rtl="0">
              <a:spcBef>
                <a:spcPts val="0"/>
              </a:spcBef>
              <a:spcAft>
                <a:spcPts val="0"/>
              </a:spcAft>
              <a:buNone/>
            </a:pPr>
            <a:endParaRPr sz="1800">
              <a:solidFill>
                <a:schemeClr val="dk1"/>
              </a:solidFill>
              <a:latin typeface="Courier New"/>
              <a:ea typeface="Courier New"/>
              <a:cs typeface="Courier New"/>
              <a:sym typeface="Courier New"/>
            </a:endParaRPr>
          </a:p>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	exit section</a:t>
            </a:r>
            <a:endParaRPr/>
          </a:p>
          <a:p>
            <a:pPr marL="0" marR="0" lvl="0" indent="0" algn="l" rtl="0">
              <a:spcBef>
                <a:spcPts val="0"/>
              </a:spcBef>
              <a:spcAft>
                <a:spcPts val="0"/>
              </a:spcAft>
              <a:buNone/>
            </a:pPr>
            <a:endParaRPr sz="1800">
              <a:solidFill>
                <a:schemeClr val="dk1"/>
              </a:solidFill>
              <a:latin typeface="Courier New"/>
              <a:ea typeface="Courier New"/>
              <a:cs typeface="Courier New"/>
              <a:sym typeface="Courier New"/>
            </a:endParaRPr>
          </a:p>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		remainder section</a:t>
            </a:r>
            <a:endParaRPr/>
          </a:p>
          <a:p>
            <a:pPr marL="0" marR="0" lvl="0" indent="0" algn="l" rtl="0">
              <a:spcBef>
                <a:spcPts val="0"/>
              </a:spcBef>
              <a:spcAft>
                <a:spcPts val="0"/>
              </a:spcAft>
              <a:buNone/>
            </a:pPr>
            <a:r>
              <a:rPr lang="en-US" sz="1800">
                <a:solidFill>
                  <a:schemeClr val="dk1"/>
                </a:solidFill>
                <a:latin typeface="Courier New"/>
                <a:ea typeface="Courier New"/>
                <a:cs typeface="Courier New"/>
                <a:sym typeface="Courier New"/>
              </a:rPr>
              <a: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19"/>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19</a:t>
            </a:fld>
            <a:endParaRPr/>
          </a:p>
        </p:txBody>
      </p:sp>
      <p:sp>
        <p:nvSpPr>
          <p:cNvPr id="514" name="Google Shape;514;p19"/>
          <p:cNvSpPr txBox="1">
            <a:spLocks noGrp="1"/>
          </p:cNvSpPr>
          <p:nvPr>
            <p:ph type="body" idx="1"/>
          </p:nvPr>
        </p:nvSpPr>
        <p:spPr>
          <a:xfrm>
            <a:off x="1470930" y="1313970"/>
            <a:ext cx="7066031" cy="16657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LỜI GIẢI CHO BÀI TOÁN</a:t>
            </a:r>
            <a:br>
              <a:rPr lang="en-US"/>
            </a:br>
            <a:r>
              <a:rPr lang="en-US"/>
              <a:t>VÙNG TRANH CHẤP</a:t>
            </a:r>
            <a:endParaRPr/>
          </a:p>
        </p:txBody>
      </p:sp>
      <p:sp>
        <p:nvSpPr>
          <p:cNvPr id="515" name="Google Shape;515;p19"/>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Yêu cầu dành cho lời giải</a:t>
            </a:r>
            <a:endParaRPr/>
          </a:p>
        </p:txBody>
      </p:sp>
      <p:sp>
        <p:nvSpPr>
          <p:cNvPr id="516" name="Google Shape;516;p19"/>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Vấn đề vùng tranh chấp là một vấn đề phức tạp, do đó, ta cần có những yêu cầu cụ thể để đảm bảo rằng lời giải cho bài toán này có thể đáp ứng được các tiêu chuẩn như các tiến trình đều phải được thực thi, không bị xảy ra hiện tượng đói, dữ liệu không bị thiếu nhất quán hay không để xảy ra tình trạng deadlock.</a:t>
            </a:r>
            <a:endParaRPr/>
          </a:p>
        </p:txBody>
      </p:sp>
      <p:sp>
        <p:nvSpPr>
          <p:cNvPr id="517" name="Google Shape;517;p19"/>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03.</a:t>
            </a:r>
            <a:endParaRPr/>
          </a:p>
        </p:txBody>
      </p:sp>
      <p:sp>
        <p:nvSpPr>
          <p:cNvPr id="518" name="Google Shape;518;p19"/>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519" name="Google Shape;519;p19"/>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MỤC TIÊU</a:t>
            </a:r>
            <a:endParaRPr/>
          </a:p>
        </p:txBody>
      </p:sp>
      <p:sp>
        <p:nvSpPr>
          <p:cNvPr id="295" name="Google Shape;295;p2"/>
          <p:cNvSpPr txBox="1">
            <a:spLocks noGrp="1"/>
          </p:cNvSpPr>
          <p:nvPr>
            <p:ph type="body" idx="1"/>
          </p:nvPr>
        </p:nvSpPr>
        <p:spPr>
          <a:xfrm>
            <a:off x="838199" y="1788160"/>
            <a:ext cx="11057281" cy="4388803"/>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130000"/>
              </a:lnSpc>
              <a:spcBef>
                <a:spcPts val="0"/>
              </a:spcBef>
              <a:spcAft>
                <a:spcPts val="0"/>
              </a:spcAft>
              <a:buClr>
                <a:schemeClr val="dk1"/>
              </a:buClr>
              <a:buSzPct val="100000"/>
              <a:buChar char="•"/>
            </a:pPr>
            <a:r>
              <a:rPr lang="en-US"/>
              <a:t>Trình bày được khái niệm race condition và mô tả được vấn đề vùng tranh chấp</a:t>
            </a:r>
            <a:endParaRPr/>
          </a:p>
          <a:p>
            <a:pPr marL="228600" lvl="0" indent="-228600" algn="l" rtl="0">
              <a:lnSpc>
                <a:spcPct val="130000"/>
              </a:lnSpc>
              <a:spcBef>
                <a:spcPts val="600"/>
              </a:spcBef>
              <a:spcAft>
                <a:spcPts val="0"/>
              </a:spcAft>
              <a:buClr>
                <a:schemeClr val="dk1"/>
              </a:buClr>
              <a:buSzPct val="100000"/>
              <a:buChar char="•"/>
            </a:pPr>
            <a:r>
              <a:rPr lang="en-US"/>
              <a:t>Mô tả được các yêu cầu dành cho lời giải của bài toán vùng tranh chấp</a:t>
            </a:r>
            <a:endParaRPr/>
          </a:p>
          <a:p>
            <a:pPr marL="228600" lvl="0" indent="-228600" algn="l" rtl="0">
              <a:lnSpc>
                <a:spcPct val="130000"/>
              </a:lnSpc>
              <a:spcBef>
                <a:spcPts val="600"/>
              </a:spcBef>
              <a:spcAft>
                <a:spcPts val="0"/>
              </a:spcAft>
              <a:buClr>
                <a:schemeClr val="dk1"/>
              </a:buClr>
              <a:buSzPct val="100000"/>
              <a:buChar char="•"/>
            </a:pPr>
            <a:r>
              <a:rPr lang="en-US"/>
              <a:t>Liệt kê được các giải pháp đồng bộ dựa trên ngắt (giải pháp phần mềm) và vấn đề của chúng</a:t>
            </a:r>
            <a:endParaRPr/>
          </a:p>
          <a:p>
            <a:pPr marL="228600" lvl="0" indent="-228600" algn="l" rtl="0">
              <a:lnSpc>
                <a:spcPct val="130000"/>
              </a:lnSpc>
              <a:spcBef>
                <a:spcPts val="600"/>
              </a:spcBef>
              <a:spcAft>
                <a:spcPts val="0"/>
              </a:spcAft>
              <a:buClr>
                <a:schemeClr val="dk1"/>
              </a:buClr>
              <a:buSzPct val="100000"/>
              <a:buChar char="•"/>
            </a:pPr>
            <a:r>
              <a:rPr lang="en-US"/>
              <a:t>Trình bày được giải pháp đồng bộ dựa trên phần cứng bao gồm </a:t>
            </a:r>
            <a:r>
              <a:rPr lang="en-US">
                <a:latin typeface="Courier New"/>
                <a:ea typeface="Courier New"/>
                <a:cs typeface="Courier New"/>
                <a:sym typeface="Courier New"/>
              </a:rPr>
              <a:t>test_and_set</a:t>
            </a:r>
            <a:r>
              <a:rPr lang="en-US"/>
              <a:t>, </a:t>
            </a:r>
            <a:r>
              <a:rPr lang="en-US">
                <a:latin typeface="Courier New"/>
                <a:ea typeface="Courier New"/>
                <a:cs typeface="Courier New"/>
                <a:sym typeface="Courier New"/>
              </a:rPr>
              <a:t>compare_and_swap</a:t>
            </a:r>
            <a:r>
              <a:rPr lang="en-US"/>
              <a:t>, và biến đơn nguyên</a:t>
            </a:r>
            <a:endParaRPr/>
          </a:p>
        </p:txBody>
      </p:sp>
      <p:sp>
        <p:nvSpPr>
          <p:cNvPr id="296" name="Google Shape;296;p2"/>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297" name="Google Shape;297;p2"/>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sp>
        <p:nvSpPr>
          <p:cNvPr id="298" name="Google Shape;298;p2"/>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20"/>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5.3.1. Yêu cầu dành cho lời giải</a:t>
            </a:r>
            <a:endParaRPr/>
          </a:p>
        </p:txBody>
      </p:sp>
      <p:sp>
        <p:nvSpPr>
          <p:cNvPr id="525" name="Google Shape;525;p20"/>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130000"/>
              </a:lnSpc>
              <a:spcBef>
                <a:spcPts val="0"/>
              </a:spcBef>
              <a:spcAft>
                <a:spcPts val="0"/>
              </a:spcAft>
              <a:buClr>
                <a:schemeClr val="dk1"/>
              </a:buClr>
              <a:buSzPct val="100000"/>
              <a:buChar char="•"/>
            </a:pPr>
            <a:r>
              <a:rPr lang="en-US"/>
              <a:t>Lời giải cho bài toán vùng tranh chấp phải đảm bảo 03 yêu cầu sau:</a:t>
            </a:r>
            <a:endParaRPr/>
          </a:p>
          <a:p>
            <a:pPr marL="685800" lvl="1" indent="-228600" algn="l" rtl="0">
              <a:lnSpc>
                <a:spcPct val="130000"/>
              </a:lnSpc>
              <a:spcBef>
                <a:spcPts val="600"/>
              </a:spcBef>
              <a:spcAft>
                <a:spcPts val="0"/>
              </a:spcAft>
              <a:buClr>
                <a:schemeClr val="dk1"/>
              </a:buClr>
              <a:buSzPct val="100000"/>
              <a:buChar char="•"/>
            </a:pPr>
            <a:r>
              <a:rPr lang="en-US"/>
              <a:t>(1) </a:t>
            </a:r>
            <a:r>
              <a:rPr lang="en-US" b="1">
                <a:solidFill>
                  <a:srgbClr val="00C6FF"/>
                </a:solidFill>
              </a:rPr>
              <a:t>Mutual exclusion </a:t>
            </a:r>
            <a:r>
              <a:rPr lang="en-US"/>
              <a:t>(loại trừ tương hỗ): Khi một process P đang thực thi trong vùng tranh chấp (CS) của nó thì không có process Q nào khác đang thực thi trong CS của Q.</a:t>
            </a:r>
            <a:endParaRPr/>
          </a:p>
          <a:p>
            <a:pPr marL="685800" lvl="1" indent="-228600" algn="l" rtl="0">
              <a:lnSpc>
                <a:spcPct val="130000"/>
              </a:lnSpc>
              <a:spcBef>
                <a:spcPts val="600"/>
              </a:spcBef>
              <a:spcAft>
                <a:spcPts val="0"/>
              </a:spcAft>
              <a:buClr>
                <a:schemeClr val="dk1"/>
              </a:buClr>
              <a:buSzPct val="100000"/>
              <a:buChar char="•"/>
            </a:pPr>
            <a:r>
              <a:rPr lang="en-US"/>
              <a:t>(2) </a:t>
            </a:r>
            <a:r>
              <a:rPr lang="en-US" b="1">
                <a:solidFill>
                  <a:srgbClr val="00C6FF"/>
                </a:solidFill>
              </a:rPr>
              <a:t>Progress</a:t>
            </a:r>
            <a:r>
              <a:rPr lang="en-US"/>
              <a:t> (tiến triển): Một tiến trình tạm dừng bên ngoài vùng tranh chấp không được ngăn cản các tiến trình khác vào vùng tranh chấp.</a:t>
            </a:r>
            <a:endParaRPr/>
          </a:p>
          <a:p>
            <a:pPr marL="685800" lvl="1" indent="-228600" algn="l" rtl="0">
              <a:lnSpc>
                <a:spcPct val="130000"/>
              </a:lnSpc>
              <a:spcBef>
                <a:spcPts val="600"/>
              </a:spcBef>
              <a:spcAft>
                <a:spcPts val="0"/>
              </a:spcAft>
              <a:buClr>
                <a:schemeClr val="dk1"/>
              </a:buClr>
              <a:buSzPct val="100000"/>
              <a:buChar char="•"/>
            </a:pPr>
            <a:r>
              <a:rPr lang="en-US"/>
              <a:t>(3) </a:t>
            </a:r>
            <a:r>
              <a:rPr lang="en-US" b="1">
                <a:solidFill>
                  <a:srgbClr val="00C6FF"/>
                </a:solidFill>
              </a:rPr>
              <a:t>Bounded waiting </a:t>
            </a:r>
            <a:r>
              <a:rPr lang="en-US"/>
              <a:t>(chờ đợi giới hạn): Mỗi process chỉ phải chờ để được vào vùng tranh chấp trong một khoảng thời gian có hạn định nào đó. Không xảy ra tình trạng đói tài nguyên (starvation).</a:t>
            </a:r>
            <a:endParaRPr/>
          </a:p>
        </p:txBody>
      </p:sp>
      <p:sp>
        <p:nvSpPr>
          <p:cNvPr id="526" name="Google Shape;526;p20"/>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27" name="Google Shape;527;p20"/>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20</a:t>
            </a:fld>
            <a:endParaRPr/>
          </a:p>
        </p:txBody>
      </p:sp>
      <p:sp>
        <p:nvSpPr>
          <p:cNvPr id="528" name="Google Shape;528;p20"/>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21"/>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5.3.1. Yêu cầu dành cho lời giải</a:t>
            </a:r>
            <a:endParaRPr/>
          </a:p>
        </p:txBody>
      </p:sp>
      <p:sp>
        <p:nvSpPr>
          <p:cNvPr id="534" name="Google Shape;534;p21"/>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35" name="Google Shape;535;p21"/>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21</a:t>
            </a:fld>
            <a:endParaRPr/>
          </a:p>
        </p:txBody>
      </p:sp>
      <p:sp>
        <p:nvSpPr>
          <p:cNvPr id="536" name="Google Shape;536;p21"/>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537" name="Google Shape;537;p21"/>
          <p:cNvPicPr preferRelativeResize="0"/>
          <p:nvPr/>
        </p:nvPicPr>
        <p:blipFill rotWithShape="1">
          <a:blip r:embed="rId3">
            <a:alphaModFix/>
          </a:blip>
          <a:srcRect/>
          <a:stretch/>
        </p:blipFill>
        <p:spPr>
          <a:xfrm>
            <a:off x="2659447" y="2589519"/>
            <a:ext cx="6873105" cy="3866122"/>
          </a:xfrm>
          <a:prstGeom prst="rect">
            <a:avLst/>
          </a:prstGeom>
          <a:noFill/>
          <a:ln>
            <a:noFill/>
          </a:ln>
        </p:spPr>
      </p:pic>
      <p:sp>
        <p:nvSpPr>
          <p:cNvPr id="538" name="Google Shape;538;p21"/>
          <p:cNvSpPr/>
          <p:nvPr/>
        </p:nvSpPr>
        <p:spPr>
          <a:xfrm>
            <a:off x="2650992" y="6177889"/>
            <a:ext cx="1782695" cy="277751"/>
          </a:xfrm>
          <a:prstGeom prst="rect">
            <a:avLst/>
          </a:prstGeom>
          <a:gradFill>
            <a:gsLst>
              <a:gs pos="0">
                <a:srgbClr val="FFC000"/>
              </a:gs>
              <a:gs pos="100000">
                <a:srgbClr val="FF000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1">
                <a:solidFill>
                  <a:schemeClr val="lt1"/>
                </a:solidFill>
                <a:latin typeface="Arial"/>
                <a:ea typeface="Arial"/>
                <a:cs typeface="Arial"/>
                <a:sym typeface="Arial"/>
              </a:rPr>
              <a:t>Mutual exclusion</a:t>
            </a:r>
            <a:endParaRPr/>
          </a:p>
        </p:txBody>
      </p:sp>
      <p:sp>
        <p:nvSpPr>
          <p:cNvPr id="539" name="Google Shape;539;p21"/>
          <p:cNvSpPr txBox="1">
            <a:spLocks noGrp="1"/>
          </p:cNvSpPr>
          <p:nvPr>
            <p:ph type="body" idx="1"/>
          </p:nvPr>
        </p:nvSpPr>
        <p:spPr>
          <a:xfrm>
            <a:off x="838200" y="1788160"/>
            <a:ext cx="10515600" cy="801359"/>
          </a:xfrm>
          <a:prstGeom prst="rect">
            <a:avLst/>
          </a:prstGeom>
          <a:noFill/>
          <a:ln>
            <a:noFill/>
          </a:ln>
        </p:spPr>
        <p:txBody>
          <a:bodyPr spcFirstLastPara="1" wrap="square" lIns="91425" tIns="45700" rIns="91425" bIns="45700" anchor="t" anchorCtr="0">
            <a:normAutofit fontScale="85000" lnSpcReduction="20000"/>
          </a:bodyPr>
          <a:lstStyle/>
          <a:p>
            <a:pPr marL="457200" lvl="1" indent="0" algn="l" rtl="0">
              <a:lnSpc>
                <a:spcPct val="130000"/>
              </a:lnSpc>
              <a:spcBef>
                <a:spcPts val="0"/>
              </a:spcBef>
              <a:spcAft>
                <a:spcPts val="0"/>
              </a:spcAft>
              <a:buClr>
                <a:schemeClr val="dk1"/>
              </a:buClr>
              <a:buSzPct val="100000"/>
              <a:buNone/>
            </a:pPr>
            <a:r>
              <a:rPr lang="en-US"/>
              <a:t>(1) </a:t>
            </a:r>
            <a:r>
              <a:rPr lang="en-US" b="1">
                <a:solidFill>
                  <a:srgbClr val="00C6FF"/>
                </a:solidFill>
              </a:rPr>
              <a:t>Mutual exclusion </a:t>
            </a:r>
            <a:r>
              <a:rPr lang="en-US"/>
              <a:t>(loại trừ tương hỗ): Khi một process P đang thực thi trong vùng tranh chấp (CS) của nó thì không có process Q nào khác đang thực thi trong CS của Q.</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22"/>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5.3.1. Yêu cầu dành cho lời giải</a:t>
            </a:r>
            <a:endParaRPr/>
          </a:p>
        </p:txBody>
      </p:sp>
      <p:sp>
        <p:nvSpPr>
          <p:cNvPr id="545" name="Google Shape;545;p22"/>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46" name="Google Shape;546;p22"/>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22</a:t>
            </a:fld>
            <a:endParaRPr/>
          </a:p>
        </p:txBody>
      </p:sp>
      <p:sp>
        <p:nvSpPr>
          <p:cNvPr id="547" name="Google Shape;547;p22"/>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548" name="Google Shape;548;p22"/>
          <p:cNvPicPr preferRelativeResize="0"/>
          <p:nvPr/>
        </p:nvPicPr>
        <p:blipFill rotWithShape="1">
          <a:blip r:embed="rId3">
            <a:alphaModFix/>
          </a:blip>
          <a:srcRect/>
          <a:stretch/>
        </p:blipFill>
        <p:spPr>
          <a:xfrm>
            <a:off x="2659447" y="2589519"/>
            <a:ext cx="6873105" cy="3866121"/>
          </a:xfrm>
          <a:prstGeom prst="rect">
            <a:avLst/>
          </a:prstGeom>
          <a:noFill/>
          <a:ln>
            <a:noFill/>
          </a:ln>
        </p:spPr>
      </p:pic>
      <p:sp>
        <p:nvSpPr>
          <p:cNvPr id="549" name="Google Shape;549;p22"/>
          <p:cNvSpPr/>
          <p:nvPr/>
        </p:nvSpPr>
        <p:spPr>
          <a:xfrm>
            <a:off x="2650992" y="6177889"/>
            <a:ext cx="1782695" cy="277751"/>
          </a:xfrm>
          <a:prstGeom prst="rect">
            <a:avLst/>
          </a:prstGeom>
          <a:gradFill>
            <a:gsLst>
              <a:gs pos="0">
                <a:srgbClr val="FFC000"/>
              </a:gs>
              <a:gs pos="100000">
                <a:srgbClr val="FF000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1">
                <a:solidFill>
                  <a:schemeClr val="lt1"/>
                </a:solidFill>
                <a:latin typeface="Arial"/>
                <a:ea typeface="Arial"/>
                <a:cs typeface="Arial"/>
                <a:sym typeface="Arial"/>
              </a:rPr>
              <a:t>Progress</a:t>
            </a:r>
            <a:endParaRPr/>
          </a:p>
        </p:txBody>
      </p:sp>
      <p:sp>
        <p:nvSpPr>
          <p:cNvPr id="550" name="Google Shape;550;p22"/>
          <p:cNvSpPr txBox="1">
            <a:spLocks noGrp="1"/>
          </p:cNvSpPr>
          <p:nvPr>
            <p:ph type="body" idx="1"/>
          </p:nvPr>
        </p:nvSpPr>
        <p:spPr>
          <a:xfrm>
            <a:off x="838200" y="1788160"/>
            <a:ext cx="10515600" cy="801359"/>
          </a:xfrm>
          <a:prstGeom prst="rect">
            <a:avLst/>
          </a:prstGeom>
          <a:noFill/>
          <a:ln>
            <a:noFill/>
          </a:ln>
        </p:spPr>
        <p:txBody>
          <a:bodyPr spcFirstLastPara="1" wrap="square" lIns="91425" tIns="45700" rIns="91425" bIns="45700" anchor="t" anchorCtr="0">
            <a:normAutofit fontScale="85000" lnSpcReduction="20000"/>
          </a:bodyPr>
          <a:lstStyle/>
          <a:p>
            <a:pPr marL="457200" lvl="1" indent="0" algn="l" rtl="0">
              <a:lnSpc>
                <a:spcPct val="130000"/>
              </a:lnSpc>
              <a:spcBef>
                <a:spcPts val="0"/>
              </a:spcBef>
              <a:spcAft>
                <a:spcPts val="0"/>
              </a:spcAft>
              <a:buClr>
                <a:schemeClr val="dk1"/>
              </a:buClr>
              <a:buSzPct val="100000"/>
              <a:buNone/>
            </a:pPr>
            <a:r>
              <a:rPr lang="en-US"/>
              <a:t>(2) </a:t>
            </a:r>
            <a:r>
              <a:rPr lang="en-US" b="1">
                <a:solidFill>
                  <a:srgbClr val="00C6FF"/>
                </a:solidFill>
              </a:rPr>
              <a:t>Progress</a:t>
            </a:r>
            <a:r>
              <a:rPr lang="en-US"/>
              <a:t> (tiến triển): Một tiến trình tạm dừng bên ngoài vùng tranh chấp không được ngăn cản các tiến trình khác vào vùng tranh chấp.</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23"/>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5.3.1. Yêu cầu dành cho lời giải</a:t>
            </a:r>
            <a:endParaRPr/>
          </a:p>
        </p:txBody>
      </p:sp>
      <p:sp>
        <p:nvSpPr>
          <p:cNvPr id="556" name="Google Shape;556;p2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57" name="Google Shape;557;p23"/>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a:p>
        </p:txBody>
      </p:sp>
      <p:sp>
        <p:nvSpPr>
          <p:cNvPr id="558" name="Google Shape;558;p2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559" name="Google Shape;559;p23"/>
          <p:cNvPicPr preferRelativeResize="0"/>
          <p:nvPr/>
        </p:nvPicPr>
        <p:blipFill rotWithShape="1">
          <a:blip r:embed="rId3">
            <a:alphaModFix/>
          </a:blip>
          <a:srcRect/>
          <a:stretch/>
        </p:blipFill>
        <p:spPr>
          <a:xfrm>
            <a:off x="1496870" y="2996773"/>
            <a:ext cx="5013407" cy="2820041"/>
          </a:xfrm>
          <a:prstGeom prst="rect">
            <a:avLst/>
          </a:prstGeom>
          <a:noFill/>
          <a:ln>
            <a:noFill/>
          </a:ln>
        </p:spPr>
      </p:pic>
      <p:sp>
        <p:nvSpPr>
          <p:cNvPr id="560" name="Google Shape;560;p23"/>
          <p:cNvSpPr/>
          <p:nvPr/>
        </p:nvSpPr>
        <p:spPr>
          <a:xfrm>
            <a:off x="1490703" y="5614216"/>
            <a:ext cx="1300340" cy="202598"/>
          </a:xfrm>
          <a:prstGeom prst="rect">
            <a:avLst/>
          </a:prstGeom>
          <a:gradFill>
            <a:gsLst>
              <a:gs pos="0">
                <a:srgbClr val="FFC000"/>
              </a:gs>
              <a:gs pos="100000">
                <a:srgbClr val="FF000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100" b="1">
                <a:solidFill>
                  <a:schemeClr val="lt1"/>
                </a:solidFill>
                <a:latin typeface="Arial"/>
                <a:ea typeface="Arial"/>
                <a:cs typeface="Arial"/>
                <a:sym typeface="Arial"/>
              </a:rPr>
              <a:t>Progress</a:t>
            </a:r>
            <a:endParaRPr/>
          </a:p>
        </p:txBody>
      </p:sp>
      <p:sp>
        <p:nvSpPr>
          <p:cNvPr id="561" name="Google Shape;561;p23"/>
          <p:cNvSpPr txBox="1">
            <a:spLocks noGrp="1"/>
          </p:cNvSpPr>
          <p:nvPr>
            <p:ph type="body" idx="1"/>
          </p:nvPr>
        </p:nvSpPr>
        <p:spPr>
          <a:xfrm>
            <a:off x="838200" y="1788160"/>
            <a:ext cx="10515600" cy="801359"/>
          </a:xfrm>
          <a:prstGeom prst="rect">
            <a:avLst/>
          </a:prstGeom>
          <a:noFill/>
          <a:ln>
            <a:noFill/>
          </a:ln>
        </p:spPr>
        <p:txBody>
          <a:bodyPr spcFirstLastPara="1" wrap="square" lIns="91425" tIns="45700" rIns="91425" bIns="45700" anchor="t" anchorCtr="0">
            <a:normAutofit fontScale="85000" lnSpcReduction="20000"/>
          </a:bodyPr>
          <a:lstStyle/>
          <a:p>
            <a:pPr marL="457200" lvl="1" indent="0" algn="l" rtl="0">
              <a:lnSpc>
                <a:spcPct val="130000"/>
              </a:lnSpc>
              <a:spcBef>
                <a:spcPts val="0"/>
              </a:spcBef>
              <a:spcAft>
                <a:spcPts val="0"/>
              </a:spcAft>
              <a:buClr>
                <a:schemeClr val="dk1"/>
              </a:buClr>
              <a:buSzPct val="100000"/>
              <a:buNone/>
            </a:pPr>
            <a:r>
              <a:rPr lang="en-US"/>
              <a:t>(2) </a:t>
            </a:r>
            <a:r>
              <a:rPr lang="en-US" b="1">
                <a:solidFill>
                  <a:srgbClr val="00C6FF"/>
                </a:solidFill>
              </a:rPr>
              <a:t>Progress</a:t>
            </a:r>
            <a:r>
              <a:rPr lang="en-US"/>
              <a:t> (tiến triển): Một tiến trình tạm dừng bên ngoài vùng tranh chấp không được ngăn cản các tiến trình khác vào vùng tranh chấp.</a:t>
            </a:r>
            <a:endParaRPr/>
          </a:p>
        </p:txBody>
      </p:sp>
      <p:sp>
        <p:nvSpPr>
          <p:cNvPr id="562" name="Google Shape;562;p23"/>
          <p:cNvSpPr txBox="1"/>
          <p:nvPr/>
        </p:nvSpPr>
        <p:spPr>
          <a:xfrm>
            <a:off x="6907946" y="2828835"/>
            <a:ext cx="4557229" cy="1495281"/>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800">
                <a:solidFill>
                  <a:schemeClr val="dk1"/>
                </a:solidFill>
                <a:latin typeface="Arial"/>
                <a:ea typeface="Arial"/>
                <a:cs typeface="Arial"/>
                <a:sym typeface="Arial"/>
              </a:rPr>
              <a:t>Hiện tượng tiến trình P chờ điều kiện từ tiến trình Q khi tiến trình Q cũng đang chờ điều kiện từ tiến trình P để được vào vùng tranh chấp được gọi là </a:t>
            </a:r>
            <a:r>
              <a:rPr lang="en-US" sz="1800" b="1">
                <a:solidFill>
                  <a:srgbClr val="00C6FF"/>
                </a:solidFill>
                <a:latin typeface="Arial"/>
                <a:ea typeface="Arial"/>
                <a:cs typeface="Arial"/>
                <a:sym typeface="Arial"/>
              </a:rPr>
              <a:t>deadlock</a:t>
            </a:r>
            <a:r>
              <a:rPr lang="en-US" sz="1800">
                <a:solidFill>
                  <a:schemeClr val="dk1"/>
                </a:solidFill>
                <a:latin typeface="Arial"/>
                <a:ea typeface="Arial"/>
                <a:cs typeface="Arial"/>
                <a:sym typeface="Arial"/>
              </a:rPr>
              <a:t>.</a:t>
            </a:r>
            <a:endParaRPr/>
          </a:p>
        </p:txBody>
      </p:sp>
      <p:pic>
        <p:nvPicPr>
          <p:cNvPr id="563" name="Google Shape;563;p23" descr="Lock it, Block it, but Don't Deadlock it"/>
          <p:cNvPicPr preferRelativeResize="0"/>
          <p:nvPr/>
        </p:nvPicPr>
        <p:blipFill rotWithShape="1">
          <a:blip r:embed="rId4">
            <a:alphaModFix/>
          </a:blip>
          <a:srcRect/>
          <a:stretch/>
        </p:blipFill>
        <p:spPr>
          <a:xfrm>
            <a:off x="7357058" y="4503658"/>
            <a:ext cx="3399544" cy="1950691"/>
          </a:xfrm>
          <a:prstGeom prst="rect">
            <a:avLst/>
          </a:prstGeom>
          <a:noFill/>
          <a:ln>
            <a:noFill/>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24"/>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5.3.1. Yêu cầu dành cho lời giải</a:t>
            </a:r>
            <a:endParaRPr/>
          </a:p>
        </p:txBody>
      </p:sp>
      <p:sp>
        <p:nvSpPr>
          <p:cNvPr id="569" name="Google Shape;569;p24"/>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70" name="Google Shape;570;p24"/>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24</a:t>
            </a:fld>
            <a:endParaRPr/>
          </a:p>
        </p:txBody>
      </p:sp>
      <p:sp>
        <p:nvSpPr>
          <p:cNvPr id="571" name="Google Shape;571;p24"/>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572" name="Google Shape;572;p24"/>
          <p:cNvPicPr preferRelativeResize="0"/>
          <p:nvPr/>
        </p:nvPicPr>
        <p:blipFill rotWithShape="1">
          <a:blip r:embed="rId3">
            <a:alphaModFix/>
          </a:blip>
          <a:srcRect/>
          <a:stretch/>
        </p:blipFill>
        <p:spPr>
          <a:xfrm>
            <a:off x="2659447" y="2589519"/>
            <a:ext cx="6873104" cy="3866121"/>
          </a:xfrm>
          <a:prstGeom prst="rect">
            <a:avLst/>
          </a:prstGeom>
          <a:noFill/>
          <a:ln>
            <a:noFill/>
          </a:ln>
        </p:spPr>
      </p:pic>
      <p:sp>
        <p:nvSpPr>
          <p:cNvPr id="573" name="Google Shape;573;p24"/>
          <p:cNvSpPr/>
          <p:nvPr/>
        </p:nvSpPr>
        <p:spPr>
          <a:xfrm>
            <a:off x="2650992" y="6177889"/>
            <a:ext cx="1782695" cy="277751"/>
          </a:xfrm>
          <a:prstGeom prst="rect">
            <a:avLst/>
          </a:prstGeom>
          <a:gradFill>
            <a:gsLst>
              <a:gs pos="0">
                <a:srgbClr val="FFC000"/>
              </a:gs>
              <a:gs pos="100000">
                <a:srgbClr val="FF000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1">
                <a:solidFill>
                  <a:schemeClr val="lt1"/>
                </a:solidFill>
                <a:latin typeface="Arial"/>
                <a:ea typeface="Arial"/>
                <a:cs typeface="Arial"/>
                <a:sym typeface="Arial"/>
              </a:rPr>
              <a:t>Bounded waiting</a:t>
            </a:r>
            <a:endParaRPr/>
          </a:p>
        </p:txBody>
      </p:sp>
      <p:sp>
        <p:nvSpPr>
          <p:cNvPr id="574" name="Google Shape;574;p24"/>
          <p:cNvSpPr txBox="1">
            <a:spLocks noGrp="1"/>
          </p:cNvSpPr>
          <p:nvPr>
            <p:ph type="body" idx="1"/>
          </p:nvPr>
        </p:nvSpPr>
        <p:spPr>
          <a:xfrm>
            <a:off x="838200" y="1788160"/>
            <a:ext cx="10515600" cy="801359"/>
          </a:xfrm>
          <a:prstGeom prst="rect">
            <a:avLst/>
          </a:prstGeom>
          <a:noFill/>
          <a:ln>
            <a:noFill/>
          </a:ln>
        </p:spPr>
        <p:txBody>
          <a:bodyPr spcFirstLastPara="1" wrap="square" lIns="91425" tIns="45700" rIns="91425" bIns="45700" anchor="t" anchorCtr="0">
            <a:normAutofit fontScale="70000" lnSpcReduction="20000"/>
          </a:bodyPr>
          <a:lstStyle/>
          <a:p>
            <a:pPr marL="457200" lvl="1" indent="0" algn="l" rtl="0">
              <a:lnSpc>
                <a:spcPct val="130000"/>
              </a:lnSpc>
              <a:spcBef>
                <a:spcPts val="0"/>
              </a:spcBef>
              <a:spcAft>
                <a:spcPts val="0"/>
              </a:spcAft>
              <a:buClr>
                <a:schemeClr val="dk1"/>
              </a:buClr>
              <a:buSzPct val="100000"/>
              <a:buNone/>
            </a:pPr>
            <a:r>
              <a:rPr lang="en-US"/>
              <a:t>(3) </a:t>
            </a:r>
            <a:r>
              <a:rPr lang="en-US" b="1">
                <a:solidFill>
                  <a:srgbClr val="00C6FF"/>
                </a:solidFill>
              </a:rPr>
              <a:t>Bounded waiting </a:t>
            </a:r>
            <a:r>
              <a:rPr lang="en-US"/>
              <a:t>(chờ đợi giới hạn): Mỗi process chỉ phải chờ để được vào vùng tranh chấp trong một khoảng thời gian có hạn định nào đó. Không xảy ra tình trạng đói tài nguyên (starvation).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25"/>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25</a:t>
            </a:fld>
            <a:endParaRPr/>
          </a:p>
        </p:txBody>
      </p:sp>
      <p:sp>
        <p:nvSpPr>
          <p:cNvPr id="580" name="Google Shape;580;p25"/>
          <p:cNvSpPr txBox="1">
            <a:spLocks noGrp="1"/>
          </p:cNvSpPr>
          <p:nvPr>
            <p:ph type="body" idx="1"/>
          </p:nvPr>
        </p:nvSpPr>
        <p:spPr>
          <a:xfrm>
            <a:off x="1470930" y="1313970"/>
            <a:ext cx="9386314" cy="16657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ct val="100000"/>
              <a:buNone/>
            </a:pPr>
            <a:r>
              <a:rPr lang="en-US"/>
              <a:t>CÁC GIẢI PHÁP DỰA TRÊN NGẮT</a:t>
            </a:r>
            <a:br>
              <a:rPr lang="en-US"/>
            </a:br>
            <a:r>
              <a:rPr lang="en-US"/>
              <a:t>(GIẢI PHÁP PHẦN MỀM)</a:t>
            </a:r>
            <a:endParaRPr/>
          </a:p>
        </p:txBody>
      </p:sp>
      <p:sp>
        <p:nvSpPr>
          <p:cNvPr id="581" name="Google Shape;581;p25"/>
          <p:cNvSpPr txBox="1">
            <a:spLocks noGrp="1"/>
          </p:cNvSpPr>
          <p:nvPr>
            <p:ph type="body" idx="3"/>
          </p:nvPr>
        </p:nvSpPr>
        <p:spPr>
          <a:xfrm>
            <a:off x="1470930" y="3278263"/>
            <a:ext cx="7147030" cy="916698"/>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Trong phần này, chúng ta sẽ nghiên cứu cách cài đặt các giải pháp phần mềm – thực hiện theo cơ chế ngắt - để thực hiện giải quyết bài toán vùng tranh chấp. Các giải pháp này cần phải thỏa mãn 03 yêu cầu dành cho lời giải bài toán vùng tranh chấp.</a:t>
            </a:r>
            <a:endParaRPr/>
          </a:p>
        </p:txBody>
      </p:sp>
      <p:sp>
        <p:nvSpPr>
          <p:cNvPr id="582" name="Google Shape;582;p25"/>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04.</a:t>
            </a:r>
            <a:endParaRPr/>
          </a:p>
        </p:txBody>
      </p:sp>
      <p:sp>
        <p:nvSpPr>
          <p:cNvPr id="583" name="Google Shape;583;p25"/>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584" name="Google Shape;584;p25"/>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26"/>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 Các giải pháp dựa trên ngắt</a:t>
            </a:r>
            <a:endParaRPr/>
          </a:p>
        </p:txBody>
      </p:sp>
      <p:sp>
        <p:nvSpPr>
          <p:cNvPr id="590" name="Google Shape;590;p26"/>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2800"/>
              <a:buChar char="•"/>
            </a:pPr>
            <a:r>
              <a:rPr lang="en-US"/>
              <a:t>Entry section: vô hiệu hóa ngắt</a:t>
            </a:r>
            <a:endParaRPr/>
          </a:p>
          <a:p>
            <a:pPr marL="228600" lvl="0" indent="-228600" algn="l" rtl="0">
              <a:lnSpc>
                <a:spcPct val="130000"/>
              </a:lnSpc>
              <a:spcBef>
                <a:spcPts val="600"/>
              </a:spcBef>
              <a:spcAft>
                <a:spcPts val="0"/>
              </a:spcAft>
              <a:buClr>
                <a:schemeClr val="dk1"/>
              </a:buClr>
              <a:buSzPts val="2800"/>
              <a:buChar char="•"/>
            </a:pPr>
            <a:r>
              <a:rPr lang="en-US"/>
              <a:t>Exit section: kích hoạt ngắt</a:t>
            </a:r>
            <a:endParaRPr/>
          </a:p>
          <a:p>
            <a:pPr marL="228600" lvl="0" indent="-228600" algn="l" rtl="0">
              <a:lnSpc>
                <a:spcPct val="130000"/>
              </a:lnSpc>
              <a:spcBef>
                <a:spcPts val="600"/>
              </a:spcBef>
              <a:spcAft>
                <a:spcPts val="0"/>
              </a:spcAft>
              <a:buClr>
                <a:schemeClr val="dk1"/>
              </a:buClr>
              <a:buSzPts val="2800"/>
              <a:buChar char="•"/>
            </a:pPr>
            <a:r>
              <a:rPr lang="en-US"/>
              <a:t>Liệu rằng giải pháp này có thể giải quyết được bài toán?</a:t>
            </a:r>
            <a:endParaRPr/>
          </a:p>
          <a:p>
            <a:pPr marL="685800" lvl="1" indent="-228600" algn="l" rtl="0">
              <a:lnSpc>
                <a:spcPct val="130000"/>
              </a:lnSpc>
              <a:spcBef>
                <a:spcPts val="600"/>
              </a:spcBef>
              <a:spcAft>
                <a:spcPts val="0"/>
              </a:spcAft>
              <a:buClr>
                <a:schemeClr val="dk1"/>
              </a:buClr>
              <a:buSzPts val="2400"/>
              <a:buChar char="•"/>
            </a:pPr>
            <a:r>
              <a:rPr lang="en-US"/>
              <a:t>Chuyện gì sẽ xảy ra nếu vùng tranh chấp là đoạn code chạy trong vòng 1 giờ?</a:t>
            </a:r>
            <a:endParaRPr/>
          </a:p>
          <a:p>
            <a:pPr marL="685800" lvl="1" indent="-228600" algn="l" rtl="0">
              <a:lnSpc>
                <a:spcPct val="130000"/>
              </a:lnSpc>
              <a:spcBef>
                <a:spcPts val="600"/>
              </a:spcBef>
              <a:spcAft>
                <a:spcPts val="0"/>
              </a:spcAft>
              <a:buClr>
                <a:schemeClr val="dk1"/>
              </a:buClr>
              <a:buSzPts val="2400"/>
              <a:buChar char="•"/>
            </a:pPr>
            <a:r>
              <a:rPr lang="en-US"/>
              <a:t>Liệu có tiến trình nào bị đói không?</a:t>
            </a:r>
            <a:endParaRPr/>
          </a:p>
          <a:p>
            <a:pPr marL="685800" lvl="1" indent="-228600" algn="l" rtl="0">
              <a:lnSpc>
                <a:spcPct val="130000"/>
              </a:lnSpc>
              <a:spcBef>
                <a:spcPts val="600"/>
              </a:spcBef>
              <a:spcAft>
                <a:spcPts val="0"/>
              </a:spcAft>
              <a:buClr>
                <a:schemeClr val="dk1"/>
              </a:buClr>
              <a:buSzPts val="2400"/>
              <a:buChar char="•"/>
            </a:pPr>
            <a:r>
              <a:rPr lang="en-US"/>
              <a:t>Nếu có 2 CPUs cùng chạy thì sao?</a:t>
            </a:r>
            <a:endParaRPr/>
          </a:p>
        </p:txBody>
      </p:sp>
      <p:sp>
        <p:nvSpPr>
          <p:cNvPr id="591" name="Google Shape;591;p26"/>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592" name="Google Shape;592;p26"/>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26</a:t>
            </a:fld>
            <a:endParaRPr/>
          </a:p>
        </p:txBody>
      </p:sp>
      <p:sp>
        <p:nvSpPr>
          <p:cNvPr id="593" name="Google Shape;593;p26"/>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27"/>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27</a:t>
            </a:fld>
            <a:endParaRPr/>
          </a:p>
        </p:txBody>
      </p:sp>
      <p:sp>
        <p:nvSpPr>
          <p:cNvPr id="599" name="Google Shape;599;p27"/>
          <p:cNvSpPr txBox="1">
            <a:spLocks noGrp="1"/>
          </p:cNvSpPr>
          <p:nvPr>
            <p:ph type="body" idx="1"/>
          </p:nvPr>
        </p:nvSpPr>
        <p:spPr>
          <a:xfrm>
            <a:off x="1470929" y="1487155"/>
            <a:ext cx="9210469" cy="14925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100"/>
              <a:buNone/>
            </a:pPr>
            <a:r>
              <a:rPr lang="en-US" sz="4100"/>
              <a:t>CÁC GIẢI PHÁP DỰA TRÊN NGẮT</a:t>
            </a:r>
            <a:br>
              <a:rPr lang="en-US" sz="4100"/>
            </a:br>
            <a:r>
              <a:rPr lang="en-US" sz="4100"/>
              <a:t>(GIẢI PHÁP PHẦN MỀM)</a:t>
            </a:r>
            <a:endParaRPr/>
          </a:p>
        </p:txBody>
      </p:sp>
      <p:sp>
        <p:nvSpPr>
          <p:cNvPr id="600" name="Google Shape;600;p27"/>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5.4.1. Giải pháp phần mềm 1</a:t>
            </a:r>
            <a:endParaRPr/>
          </a:p>
        </p:txBody>
      </p:sp>
      <p:sp>
        <p:nvSpPr>
          <p:cNvPr id="601" name="Google Shape;601;p27"/>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Ý tưởng của giải pháp này sử dụng biến một biến </a:t>
            </a:r>
            <a:r>
              <a:rPr lang="en-US">
                <a:latin typeface="Courier New"/>
                <a:ea typeface="Courier New"/>
                <a:cs typeface="Courier New"/>
                <a:sym typeface="Courier New"/>
              </a:rPr>
              <a:t>turn</a:t>
            </a:r>
            <a:r>
              <a:rPr lang="en-US"/>
              <a:t> để kiểm tra xem tiến trình tới lượt thực hiện của tiến trình nào với sự hỗ trợ của 2 thao tác đơn nguyên là </a:t>
            </a:r>
            <a:r>
              <a:rPr lang="en-US">
                <a:latin typeface="Courier New"/>
                <a:ea typeface="Courier New"/>
                <a:cs typeface="Courier New"/>
                <a:sym typeface="Courier New"/>
              </a:rPr>
              <a:t>load</a:t>
            </a:r>
            <a:r>
              <a:rPr lang="en-US"/>
              <a:t> và </a:t>
            </a:r>
            <a:r>
              <a:rPr lang="en-US">
                <a:latin typeface="Courier New"/>
                <a:ea typeface="Courier New"/>
                <a:cs typeface="Courier New"/>
                <a:sym typeface="Courier New"/>
              </a:rPr>
              <a:t>store</a:t>
            </a:r>
            <a:r>
              <a:rPr lang="en-US"/>
              <a:t>.</a:t>
            </a:r>
            <a:endParaRPr/>
          </a:p>
        </p:txBody>
      </p:sp>
      <p:sp>
        <p:nvSpPr>
          <p:cNvPr id="602" name="Google Shape;602;p27"/>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04.</a:t>
            </a:r>
            <a:endParaRPr/>
          </a:p>
        </p:txBody>
      </p:sp>
      <p:sp>
        <p:nvSpPr>
          <p:cNvPr id="603" name="Google Shape;603;p27"/>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604" name="Google Shape;604;p27"/>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28"/>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5.4.1. Giải pháp phần mềm 1</a:t>
            </a:r>
            <a:endParaRPr/>
          </a:p>
        </p:txBody>
      </p:sp>
      <p:sp>
        <p:nvSpPr>
          <p:cNvPr id="610" name="Google Shape;610;p28"/>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30000"/>
              </a:lnSpc>
              <a:spcBef>
                <a:spcPts val="0"/>
              </a:spcBef>
              <a:spcAft>
                <a:spcPts val="0"/>
              </a:spcAft>
              <a:buClr>
                <a:schemeClr val="dk1"/>
              </a:buClr>
              <a:buSzPct val="100000"/>
              <a:buChar char="•"/>
            </a:pPr>
            <a:r>
              <a:rPr lang="en-US"/>
              <a:t>Giải pháp dành cho 2 tiến trình</a:t>
            </a:r>
            <a:endParaRPr/>
          </a:p>
          <a:p>
            <a:pPr marL="228600" lvl="0" indent="-228600" algn="l" rtl="0">
              <a:lnSpc>
                <a:spcPct val="130000"/>
              </a:lnSpc>
              <a:spcBef>
                <a:spcPts val="600"/>
              </a:spcBef>
              <a:spcAft>
                <a:spcPts val="0"/>
              </a:spcAft>
              <a:buClr>
                <a:schemeClr val="dk1"/>
              </a:buClr>
              <a:buSzPct val="100000"/>
              <a:buChar char="•"/>
            </a:pPr>
            <a:r>
              <a:rPr lang="en-US"/>
              <a:t>Giả sử 2 lệnh hợp ngữ </a:t>
            </a:r>
            <a:r>
              <a:rPr lang="en-US">
                <a:latin typeface="Courier New"/>
                <a:ea typeface="Courier New"/>
                <a:cs typeface="Courier New"/>
                <a:sym typeface="Courier New"/>
              </a:rPr>
              <a:t>load</a:t>
            </a:r>
            <a:r>
              <a:rPr lang="en-US"/>
              <a:t> và </a:t>
            </a:r>
            <a:r>
              <a:rPr lang="en-US">
                <a:latin typeface="Courier New"/>
                <a:ea typeface="Courier New"/>
                <a:cs typeface="Courier New"/>
                <a:sym typeface="Courier New"/>
              </a:rPr>
              <a:t>store</a:t>
            </a:r>
            <a:r>
              <a:rPr lang="en-US"/>
              <a:t> là 2 thao tác </a:t>
            </a:r>
            <a:r>
              <a:rPr lang="en-US" b="1">
                <a:solidFill>
                  <a:srgbClr val="00C6FF"/>
                </a:solidFill>
              </a:rPr>
              <a:t>đơn nguyên </a:t>
            </a:r>
            <a:r>
              <a:rPr lang="en-US"/>
              <a:t>(không thể bị cắt ngang)</a:t>
            </a:r>
            <a:endParaRPr/>
          </a:p>
          <a:p>
            <a:pPr marL="228600" lvl="0" indent="-228600" algn="l" rtl="0">
              <a:lnSpc>
                <a:spcPct val="130000"/>
              </a:lnSpc>
              <a:spcBef>
                <a:spcPts val="600"/>
              </a:spcBef>
              <a:spcAft>
                <a:spcPts val="0"/>
              </a:spcAft>
              <a:buClr>
                <a:schemeClr val="dk1"/>
              </a:buClr>
              <a:buSzPct val="100000"/>
              <a:buChar char="•"/>
            </a:pPr>
            <a:r>
              <a:rPr lang="en-US"/>
              <a:t>2 tiến trình cùng chia sẻ một biến </a:t>
            </a:r>
            <a:r>
              <a:rPr lang="en-US">
                <a:latin typeface="Courier New"/>
                <a:ea typeface="Courier New"/>
                <a:cs typeface="Courier New"/>
                <a:sym typeface="Courier New"/>
              </a:rPr>
              <a:t>turn</a:t>
            </a:r>
            <a:endParaRPr/>
          </a:p>
          <a:p>
            <a:pPr marL="685800" lvl="1" indent="-228600" algn="l" rtl="0">
              <a:lnSpc>
                <a:spcPct val="130000"/>
              </a:lnSpc>
              <a:spcBef>
                <a:spcPts val="600"/>
              </a:spcBef>
              <a:spcAft>
                <a:spcPts val="0"/>
              </a:spcAft>
              <a:buClr>
                <a:schemeClr val="dk1"/>
              </a:buClr>
              <a:buSzPct val="100000"/>
              <a:buChar char="•"/>
            </a:pPr>
            <a:r>
              <a:rPr lang="en-US">
                <a:latin typeface="Courier New"/>
                <a:ea typeface="Courier New"/>
                <a:cs typeface="Courier New"/>
                <a:sym typeface="Courier New"/>
              </a:rPr>
              <a:t>int turn;</a:t>
            </a:r>
            <a:endParaRPr/>
          </a:p>
          <a:p>
            <a:pPr marL="228600" lvl="0" indent="-228600" algn="l" rtl="0">
              <a:lnSpc>
                <a:spcPct val="130000"/>
              </a:lnSpc>
              <a:spcBef>
                <a:spcPts val="600"/>
              </a:spcBef>
              <a:spcAft>
                <a:spcPts val="0"/>
              </a:spcAft>
              <a:buClr>
                <a:schemeClr val="dk1"/>
              </a:buClr>
              <a:buSzPct val="100000"/>
              <a:buChar char="•"/>
            </a:pPr>
            <a:r>
              <a:rPr lang="en-US"/>
              <a:t>Biến </a:t>
            </a:r>
            <a:r>
              <a:rPr lang="en-US">
                <a:latin typeface="Courier New"/>
                <a:ea typeface="Courier New"/>
                <a:cs typeface="Courier New"/>
                <a:sym typeface="Courier New"/>
              </a:rPr>
              <a:t>turn</a:t>
            </a:r>
            <a:r>
              <a:rPr lang="en-US"/>
              <a:t> có tác dụng chỉ ra tiến trình nào tới lượt để vào vùng tranh chấp</a:t>
            </a:r>
            <a:endParaRPr/>
          </a:p>
          <a:p>
            <a:pPr marL="228600" lvl="0" indent="-228600" algn="l" rtl="0">
              <a:lnSpc>
                <a:spcPct val="130000"/>
              </a:lnSpc>
              <a:spcBef>
                <a:spcPts val="600"/>
              </a:spcBef>
              <a:spcAft>
                <a:spcPts val="0"/>
              </a:spcAft>
              <a:buClr>
                <a:schemeClr val="dk1"/>
              </a:buClr>
              <a:buSzPct val="100000"/>
              <a:buChar char="•"/>
            </a:pPr>
            <a:r>
              <a:rPr lang="en-US"/>
              <a:t>Giá trị của </a:t>
            </a:r>
            <a:r>
              <a:rPr lang="en-US">
                <a:latin typeface="Courier New"/>
                <a:ea typeface="Courier New"/>
                <a:cs typeface="Courier New"/>
                <a:sym typeface="Courier New"/>
              </a:rPr>
              <a:t>turn</a:t>
            </a:r>
            <a:r>
              <a:rPr lang="en-US"/>
              <a:t> sẽ được khởi tạo là </a:t>
            </a:r>
            <a:r>
              <a:rPr lang="en-US" i="1">
                <a:latin typeface="Courier New"/>
                <a:ea typeface="Courier New"/>
                <a:cs typeface="Courier New"/>
                <a:sym typeface="Courier New"/>
              </a:rPr>
              <a:t>i</a:t>
            </a:r>
            <a:endParaRPr/>
          </a:p>
        </p:txBody>
      </p:sp>
      <p:sp>
        <p:nvSpPr>
          <p:cNvPr id="611" name="Google Shape;611;p28"/>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12" name="Google Shape;612;p28"/>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28</a:t>
            </a:fld>
            <a:endParaRPr/>
          </a:p>
        </p:txBody>
      </p:sp>
      <p:sp>
        <p:nvSpPr>
          <p:cNvPr id="613" name="Google Shape;613;p28"/>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29"/>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5.4.1. Giải pháp phần mềm 1</a:t>
            </a:r>
            <a:endParaRPr/>
          </a:p>
        </p:txBody>
      </p:sp>
      <p:sp>
        <p:nvSpPr>
          <p:cNvPr id="620" name="Google Shape;620;p29"/>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21" name="Google Shape;621;p29"/>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29</a:t>
            </a:fld>
            <a:endParaRPr/>
          </a:p>
        </p:txBody>
      </p:sp>
      <p:sp>
        <p:nvSpPr>
          <p:cNvPr id="622" name="Google Shape;622;p29"/>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623" name="Google Shape;623;p29"/>
          <p:cNvSpPr txBox="1">
            <a:spLocks noGrp="1"/>
          </p:cNvSpPr>
          <p:nvPr>
            <p:ph type="body" idx="1"/>
          </p:nvPr>
        </p:nvSpPr>
        <p:spPr>
          <a:xfrm>
            <a:off x="3975944" y="1746933"/>
            <a:ext cx="4447233" cy="4559710"/>
          </a:xfrm>
          <a:prstGeom prst="rect">
            <a:avLst/>
          </a:prstGeom>
          <a:noFill/>
          <a:ln>
            <a:noFill/>
          </a:ln>
        </p:spPr>
        <p:txBody>
          <a:bodyPr spcFirstLastPara="1" wrap="square" lIns="91425" tIns="45700" rIns="91425" bIns="45700" anchor="t" anchorCtr="0">
            <a:spAutoFit/>
          </a:bodyPr>
          <a:lstStyle/>
          <a:p>
            <a:pPr marL="228600" lvl="0" indent="-228600" algn="l" rtl="0">
              <a:lnSpc>
                <a:spcPct val="130000"/>
              </a:lnSpc>
              <a:spcBef>
                <a:spcPts val="0"/>
              </a:spcBef>
              <a:spcAft>
                <a:spcPts val="0"/>
              </a:spcAft>
              <a:buClr>
                <a:srgbClr val="00C6FF"/>
              </a:buClr>
              <a:buSzPts val="1800"/>
              <a:buFont typeface="Arial"/>
              <a:buNone/>
            </a:pPr>
            <a:r>
              <a:rPr lang="en-US" sz="1800" b="1">
                <a:solidFill>
                  <a:srgbClr val="00C6FF"/>
                </a:solidFill>
              </a:rPr>
              <a:t>P</a:t>
            </a:r>
            <a:r>
              <a:rPr lang="en-US" sz="1800" b="1" i="1" baseline="-25000">
                <a:solidFill>
                  <a:srgbClr val="00C6FF"/>
                </a:solidFill>
              </a:rPr>
              <a:t>i</a:t>
            </a:r>
            <a:endParaRPr sz="1200" b="1" i="1" baseline="-25000">
              <a:solidFill>
                <a:srgbClr val="00C6FF"/>
              </a:solidFill>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while (true</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C6FF"/>
                </a:solidFill>
                <a:latin typeface="Courier New"/>
                <a:ea typeface="Courier New"/>
                <a:cs typeface="Courier New"/>
                <a:sym typeface="Courier New"/>
              </a:rPr>
              <a:t>while (turn = = j);</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C6FF"/>
                </a:solidFill>
                <a:latin typeface="Courier New"/>
                <a:ea typeface="Courier New"/>
                <a:cs typeface="Courier New"/>
                <a:sym typeface="Courier New"/>
              </a:rPr>
              <a:t>turn = j;</a:t>
            </a:r>
            <a:endParaRPr/>
          </a:p>
          <a:p>
            <a:pPr marL="685800" lvl="1" indent="-228600" algn="l" rtl="0">
              <a:lnSpc>
                <a:spcPct val="130000"/>
              </a:lnSpc>
              <a:spcBef>
                <a:spcPts val="600"/>
              </a:spcBef>
              <a:spcAft>
                <a:spcPts val="0"/>
              </a:spcAft>
              <a:buClr>
                <a:schemeClr val="dk1"/>
              </a:buClr>
              <a:buSzPts val="1200"/>
              <a:buNone/>
            </a:pPr>
            <a:endParaRPr sz="12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p:txBody>
      </p:sp>
      <p:sp>
        <p:nvSpPr>
          <p:cNvPr id="624" name="Google Shape;624;p29"/>
          <p:cNvSpPr/>
          <p:nvPr/>
        </p:nvSpPr>
        <p:spPr>
          <a:xfrm>
            <a:off x="4677509" y="3429000"/>
            <a:ext cx="1870668" cy="396910"/>
          </a:xfrm>
          <a:prstGeom prst="rect">
            <a:avLst/>
          </a:prstGeom>
          <a:no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25" name="Google Shape;625;p29"/>
          <p:cNvSpPr/>
          <p:nvPr/>
        </p:nvSpPr>
        <p:spPr>
          <a:xfrm>
            <a:off x="4677509" y="4669366"/>
            <a:ext cx="1870667" cy="396910"/>
          </a:xfrm>
          <a:prstGeom prst="rect">
            <a:avLst/>
          </a:prstGeom>
          <a:no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26" name="Google Shape;626;p29"/>
          <p:cNvSpPr txBox="1"/>
          <p:nvPr/>
        </p:nvSpPr>
        <p:spPr>
          <a:xfrm>
            <a:off x="2115504" y="1828800"/>
            <a:ext cx="1007712" cy="307392"/>
          </a:xfrm>
          <a:prstGeom prst="rect">
            <a:avLst/>
          </a:prstGeom>
          <a:noFill/>
          <a:ln>
            <a:noFill/>
          </a:ln>
        </p:spPr>
        <p:txBody>
          <a:bodyPr spcFirstLastPara="1" wrap="square" lIns="91425" tIns="45700" rIns="91425" bIns="45700" anchor="ctr" anchorCtr="0">
            <a:spAutoFit/>
          </a:bodyPr>
          <a:lstStyle/>
          <a:p>
            <a:pPr marL="0" marR="0" lvl="0" indent="0" algn="r" rtl="0">
              <a:lnSpc>
                <a:spcPct val="130000"/>
              </a:lnSpc>
              <a:spcBef>
                <a:spcPts val="0"/>
              </a:spcBef>
              <a:spcAft>
                <a:spcPts val="0"/>
              </a:spcAft>
              <a:buNone/>
            </a:pPr>
            <a:r>
              <a:rPr lang="en-US" sz="1200" i="1">
                <a:solidFill>
                  <a:schemeClr val="dk1"/>
                </a:solidFill>
                <a:latin typeface="Arial"/>
                <a:ea typeface="Arial"/>
                <a:cs typeface="Arial"/>
                <a:sym typeface="Arial"/>
              </a:rPr>
              <a:t>Tiến trình Pi</a:t>
            </a:r>
            <a:endParaRPr/>
          </a:p>
        </p:txBody>
      </p:sp>
      <p:sp>
        <p:nvSpPr>
          <p:cNvPr id="627" name="Google Shape;627;p29"/>
          <p:cNvSpPr/>
          <p:nvPr/>
        </p:nvSpPr>
        <p:spPr>
          <a:xfrm>
            <a:off x="3295859" y="1924718"/>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28" name="Google Shape;628;p29"/>
          <p:cNvSpPr txBox="1"/>
          <p:nvPr/>
        </p:nvSpPr>
        <p:spPr>
          <a:xfrm>
            <a:off x="497394" y="3372638"/>
            <a:ext cx="2625822" cy="547522"/>
          </a:xfrm>
          <a:prstGeom prst="rect">
            <a:avLst/>
          </a:prstGeom>
          <a:noFill/>
          <a:ln>
            <a:noFill/>
          </a:ln>
        </p:spPr>
        <p:txBody>
          <a:bodyPr spcFirstLastPara="1" wrap="square" lIns="91425" tIns="45700" rIns="91425" bIns="45700" anchor="ctr" anchorCtr="0">
            <a:spAutoFit/>
          </a:bodyPr>
          <a:lstStyle/>
          <a:p>
            <a:pPr marL="0" marR="0" lvl="0" indent="0" algn="r" rtl="0">
              <a:lnSpc>
                <a:spcPct val="130000"/>
              </a:lnSpc>
              <a:spcBef>
                <a:spcPts val="0"/>
              </a:spcBef>
              <a:spcAft>
                <a:spcPts val="0"/>
              </a:spcAft>
              <a:buNone/>
            </a:pPr>
            <a:r>
              <a:rPr lang="en-US" sz="1200" i="1">
                <a:solidFill>
                  <a:schemeClr val="dk1"/>
                </a:solidFill>
                <a:latin typeface="Arial"/>
                <a:ea typeface="Arial"/>
                <a:cs typeface="Arial"/>
                <a:sym typeface="Arial"/>
              </a:rPr>
              <a:t>Nếu kiểm tra thấy đang lượt của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j</a:t>
            </a:r>
            <a:r>
              <a:rPr lang="en-US" sz="1200" i="1">
                <a:solidFill>
                  <a:schemeClr val="dk1"/>
                </a:solidFill>
                <a:latin typeface="Arial"/>
                <a:ea typeface="Arial"/>
                <a:cs typeface="Arial"/>
                <a:sym typeface="Arial"/>
              </a:rPr>
              <a:t>, thì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i</a:t>
            </a:r>
            <a:r>
              <a:rPr lang="en-US" sz="1200" i="1">
                <a:solidFill>
                  <a:schemeClr val="dk1"/>
                </a:solidFill>
                <a:latin typeface="Arial"/>
                <a:ea typeface="Arial"/>
                <a:cs typeface="Arial"/>
                <a:sym typeface="Arial"/>
              </a:rPr>
              <a:t> chờ và không làm gì cả</a:t>
            </a:r>
            <a:endParaRPr/>
          </a:p>
        </p:txBody>
      </p:sp>
      <p:sp>
        <p:nvSpPr>
          <p:cNvPr id="629" name="Google Shape;629;p29"/>
          <p:cNvSpPr/>
          <p:nvPr/>
        </p:nvSpPr>
        <p:spPr>
          <a:xfrm>
            <a:off x="3295859" y="3588621"/>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30" name="Google Shape;630;p29"/>
          <p:cNvSpPr txBox="1"/>
          <p:nvPr/>
        </p:nvSpPr>
        <p:spPr>
          <a:xfrm>
            <a:off x="8632674" y="3825910"/>
            <a:ext cx="3209463" cy="787588"/>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200" i="1">
                <a:solidFill>
                  <a:schemeClr val="dk1"/>
                </a:solidFill>
                <a:latin typeface="Arial"/>
                <a:ea typeface="Arial"/>
                <a:cs typeface="Arial"/>
                <a:sym typeface="Arial"/>
              </a:rPr>
              <a:t>turn != j 🡪 turn = i</a:t>
            </a:r>
            <a:br>
              <a:rPr lang="en-US" sz="1200" i="1">
                <a:solidFill>
                  <a:schemeClr val="dk1"/>
                </a:solidFill>
                <a:latin typeface="Arial"/>
                <a:ea typeface="Arial"/>
                <a:cs typeface="Arial"/>
                <a:sym typeface="Arial"/>
              </a:rPr>
            </a:br>
            <a:r>
              <a:rPr lang="en-US" sz="1200" i="1">
                <a:solidFill>
                  <a:schemeClr val="dk1"/>
                </a:solidFill>
                <a:latin typeface="Arial"/>
                <a:ea typeface="Arial"/>
                <a:cs typeface="Arial"/>
                <a:sym typeface="Arial"/>
              </a:rPr>
              <a:t>tới lượt của Pi nên thoát khỏi vòng lặp while và tiến vào vùng tranh chấp</a:t>
            </a:r>
            <a:endParaRPr sz="1200" i="1">
              <a:solidFill>
                <a:schemeClr val="dk1"/>
              </a:solidFill>
              <a:latin typeface="Arial"/>
              <a:ea typeface="Arial"/>
              <a:cs typeface="Arial"/>
              <a:sym typeface="Arial"/>
            </a:endParaRPr>
          </a:p>
        </p:txBody>
      </p:sp>
      <p:sp>
        <p:nvSpPr>
          <p:cNvPr id="631" name="Google Shape;631;p29"/>
          <p:cNvSpPr/>
          <p:nvPr/>
        </p:nvSpPr>
        <p:spPr>
          <a:xfrm flipH="1">
            <a:off x="7656161" y="4161926"/>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32" name="Google Shape;632;p29"/>
          <p:cNvSpPr txBox="1"/>
          <p:nvPr/>
        </p:nvSpPr>
        <p:spPr>
          <a:xfrm>
            <a:off x="491245" y="4603309"/>
            <a:ext cx="2625822" cy="547522"/>
          </a:xfrm>
          <a:prstGeom prst="rect">
            <a:avLst/>
          </a:prstGeom>
          <a:noFill/>
          <a:ln>
            <a:noFill/>
          </a:ln>
        </p:spPr>
        <p:txBody>
          <a:bodyPr spcFirstLastPara="1" wrap="square" lIns="91425" tIns="45700" rIns="91425" bIns="45700" anchor="ctr" anchorCtr="0">
            <a:spAutoFit/>
          </a:bodyPr>
          <a:lstStyle/>
          <a:p>
            <a:pPr marL="0" marR="0" lvl="0" indent="0" algn="r" rtl="0">
              <a:lnSpc>
                <a:spcPct val="130000"/>
              </a:lnSpc>
              <a:spcBef>
                <a:spcPts val="0"/>
              </a:spcBef>
              <a:spcAft>
                <a:spcPts val="0"/>
              </a:spcAft>
              <a:buNone/>
            </a:pPr>
            <a:r>
              <a:rPr lang="en-US" sz="1200" i="1">
                <a:solidFill>
                  <a:schemeClr val="dk1"/>
                </a:solidFill>
                <a:latin typeface="Arial"/>
                <a:ea typeface="Arial"/>
                <a:cs typeface="Arial"/>
                <a:sym typeface="Arial"/>
              </a:rPr>
              <a:t>Sau khi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i</a:t>
            </a:r>
            <a:r>
              <a:rPr lang="en-US" sz="1200" i="1">
                <a:solidFill>
                  <a:schemeClr val="dk1"/>
                </a:solidFill>
                <a:latin typeface="Arial"/>
                <a:ea typeface="Arial"/>
                <a:cs typeface="Arial"/>
                <a:sym typeface="Arial"/>
              </a:rPr>
              <a:t> thực thi vùng tranh chấp xong thì trả lượt lại về cho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j</a:t>
            </a:r>
            <a:endParaRPr/>
          </a:p>
        </p:txBody>
      </p:sp>
      <p:sp>
        <p:nvSpPr>
          <p:cNvPr id="633" name="Google Shape;633;p29"/>
          <p:cNvSpPr/>
          <p:nvPr/>
        </p:nvSpPr>
        <p:spPr>
          <a:xfrm>
            <a:off x="3289710" y="4819292"/>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34" name="Google Shape;634;p29"/>
          <p:cNvSpPr/>
          <p:nvPr/>
        </p:nvSpPr>
        <p:spPr>
          <a:xfrm>
            <a:off x="7085228" y="2831411"/>
            <a:ext cx="1847758" cy="419436"/>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6881" y="23938"/>
                </a:moveTo>
                <a:lnTo>
                  <a:pt x="-14587" y="23939"/>
                </a:lnTo>
                <a:lnTo>
                  <a:pt x="-14424" y="122875"/>
                </a:lnTo>
                <a:lnTo>
                  <a:pt x="-29723" y="161173"/>
                </a:lnTo>
              </a:path>
            </a:pathLst>
          </a:custGeom>
          <a:noFill/>
          <a:ln w="12700" cap="flat" cmpd="sng">
            <a:solidFill>
              <a:srgbClr val="59595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100">
                <a:solidFill>
                  <a:schemeClr val="dk1"/>
                </a:solidFill>
                <a:latin typeface="Courier New"/>
                <a:ea typeface="Courier New"/>
                <a:cs typeface="Courier New"/>
                <a:sym typeface="Courier New"/>
              </a:rPr>
              <a:t>entry section,</a:t>
            </a:r>
            <a:br>
              <a:rPr lang="en-US" sz="1100">
                <a:solidFill>
                  <a:schemeClr val="dk1"/>
                </a:solidFill>
                <a:latin typeface="Courier New"/>
                <a:ea typeface="Courier New"/>
                <a:cs typeface="Courier New"/>
                <a:sym typeface="Courier New"/>
              </a:rPr>
            </a:br>
            <a:r>
              <a:rPr lang="en-US" sz="1100">
                <a:solidFill>
                  <a:schemeClr val="dk1"/>
                </a:solidFill>
                <a:latin typeface="Courier New"/>
                <a:ea typeface="Courier New"/>
                <a:cs typeface="Courier New"/>
                <a:sym typeface="Courier New"/>
              </a:rPr>
              <a:t>vô hiệu hóa ngắt </a:t>
            </a:r>
            <a:endParaRPr/>
          </a:p>
        </p:txBody>
      </p:sp>
      <p:sp>
        <p:nvSpPr>
          <p:cNvPr id="635" name="Google Shape;635;p29"/>
          <p:cNvSpPr/>
          <p:nvPr/>
        </p:nvSpPr>
        <p:spPr>
          <a:xfrm>
            <a:off x="7085228" y="4829096"/>
            <a:ext cx="1547446" cy="396910"/>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113854"/>
                </a:moveTo>
                <a:lnTo>
                  <a:pt x="-20390" y="113852"/>
                </a:lnTo>
                <a:lnTo>
                  <a:pt x="-20390" y="26855"/>
                </a:lnTo>
                <a:lnTo>
                  <a:pt x="-37854" y="5334"/>
                </a:lnTo>
              </a:path>
            </a:pathLst>
          </a:custGeom>
          <a:noFill/>
          <a:ln w="12700" cap="flat" cmpd="sng">
            <a:solidFill>
              <a:srgbClr val="59595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100">
                <a:solidFill>
                  <a:schemeClr val="dk1"/>
                </a:solidFill>
                <a:latin typeface="Courier New"/>
                <a:ea typeface="Courier New"/>
                <a:cs typeface="Courier New"/>
                <a:sym typeface="Courier New"/>
              </a:rPr>
              <a:t>exit section, kích hoạt ngắt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2"/>
        <p:cNvGrpSpPr/>
        <p:nvPr/>
      </p:nvGrpSpPr>
      <p:grpSpPr>
        <a:xfrm>
          <a:off x="0" y="0"/>
          <a:ext cx="0" cy="0"/>
          <a:chOff x="0" y="0"/>
          <a:chExt cx="0" cy="0"/>
        </a:xfrm>
      </p:grpSpPr>
      <p:sp>
        <p:nvSpPr>
          <p:cNvPr id="303" name="Google Shape;303;p3"/>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304" name="Google Shape;304;p3"/>
          <p:cNvSpPr txBox="1">
            <a:spLocks noGrp="1"/>
          </p:cNvSpPr>
          <p:nvPr>
            <p:ph type="sldNum" idx="12"/>
          </p:nvPr>
        </p:nvSpPr>
        <p:spPr>
          <a:xfrm>
            <a:off x="11900400" y="656640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sp>
        <p:nvSpPr>
          <p:cNvPr id="305" name="Google Shape;305;p3"/>
          <p:cNvSpPr txBox="1">
            <a:spLocks noGrp="1"/>
          </p:cNvSpPr>
          <p:nvPr>
            <p:ph type="body" idx="1"/>
          </p:nvPr>
        </p:nvSpPr>
        <p:spPr>
          <a:xfrm>
            <a:off x="2743202" y="1286346"/>
            <a:ext cx="7619998" cy="4699000"/>
          </a:xfrm>
          <a:prstGeom prst="rect">
            <a:avLst/>
          </a:prstGeom>
          <a:noFill/>
          <a:ln>
            <a:noFill/>
          </a:ln>
        </p:spPr>
        <p:txBody>
          <a:bodyPr spcFirstLastPara="1" wrap="square" lIns="91425" tIns="45700" rIns="91425" bIns="45700" anchor="ctr" anchorCtr="0">
            <a:normAutofit/>
          </a:bodyPr>
          <a:lstStyle/>
          <a:p>
            <a:pPr marL="514350" lvl="0" indent="-514350" algn="just" rtl="0">
              <a:lnSpc>
                <a:spcPct val="130000"/>
              </a:lnSpc>
              <a:spcBef>
                <a:spcPts val="0"/>
              </a:spcBef>
              <a:spcAft>
                <a:spcPts val="0"/>
              </a:spcAft>
              <a:buClr>
                <a:schemeClr val="dk1"/>
              </a:buClr>
              <a:buSzPts val="2400"/>
              <a:buFont typeface="Calibri"/>
              <a:buAutoNum type="arabicPeriod"/>
            </a:pPr>
            <a:r>
              <a:rPr lang="en-US" sz="2400"/>
              <a:t>Race condition</a:t>
            </a:r>
            <a:endParaRPr/>
          </a:p>
          <a:p>
            <a:pPr marL="514350" lvl="0" indent="-514350" algn="just" rtl="0">
              <a:lnSpc>
                <a:spcPct val="130000"/>
              </a:lnSpc>
              <a:spcBef>
                <a:spcPts val="600"/>
              </a:spcBef>
              <a:spcAft>
                <a:spcPts val="0"/>
              </a:spcAft>
              <a:buClr>
                <a:schemeClr val="dk1"/>
              </a:buClr>
              <a:buSzPts val="2400"/>
              <a:buFont typeface="Calibri"/>
              <a:buAutoNum type="arabicPeriod"/>
            </a:pPr>
            <a:r>
              <a:rPr lang="en-US" sz="2400"/>
              <a:t>Vấn đề vùng tranh chấp</a:t>
            </a:r>
            <a:endParaRPr sz="2400"/>
          </a:p>
          <a:p>
            <a:pPr marL="514350" lvl="0" indent="-514350" algn="just" rtl="0">
              <a:lnSpc>
                <a:spcPct val="130000"/>
              </a:lnSpc>
              <a:spcBef>
                <a:spcPts val="600"/>
              </a:spcBef>
              <a:spcAft>
                <a:spcPts val="0"/>
              </a:spcAft>
              <a:buClr>
                <a:schemeClr val="dk1"/>
              </a:buClr>
              <a:buSzPts val="2400"/>
              <a:buFont typeface="Calibri"/>
              <a:buAutoNum type="arabicPeriod"/>
            </a:pPr>
            <a:r>
              <a:rPr lang="en-US" sz="2400"/>
              <a:t>Lời giải cho vấn đề vùng tranh chấp</a:t>
            </a:r>
            <a:endParaRPr sz="2400"/>
          </a:p>
          <a:p>
            <a:pPr marL="514350" lvl="0" indent="-514350" algn="just" rtl="0">
              <a:lnSpc>
                <a:spcPct val="130000"/>
              </a:lnSpc>
              <a:spcBef>
                <a:spcPts val="600"/>
              </a:spcBef>
              <a:spcAft>
                <a:spcPts val="0"/>
              </a:spcAft>
              <a:buClr>
                <a:schemeClr val="dk1"/>
              </a:buClr>
              <a:buSzPts val="2400"/>
              <a:buFont typeface="Calibri"/>
              <a:buAutoNum type="arabicPeriod"/>
            </a:pPr>
            <a:r>
              <a:rPr lang="en-US" sz="2400"/>
              <a:t>Các giải pháp dựa trên ngắt (giải pháp phần mềm)</a:t>
            </a:r>
            <a:endParaRPr/>
          </a:p>
          <a:p>
            <a:pPr marL="514350" lvl="0" indent="-514350" algn="just" rtl="0">
              <a:lnSpc>
                <a:spcPct val="130000"/>
              </a:lnSpc>
              <a:spcBef>
                <a:spcPts val="600"/>
              </a:spcBef>
              <a:spcAft>
                <a:spcPts val="0"/>
              </a:spcAft>
              <a:buClr>
                <a:schemeClr val="dk1"/>
              </a:buClr>
              <a:buSzPts val="2400"/>
              <a:buFont typeface="Calibri"/>
              <a:buAutoNum type="arabicPeriod"/>
            </a:pPr>
            <a:r>
              <a:rPr lang="en-US" sz="2400"/>
              <a:t>Giải pháp phần cứng</a:t>
            </a:r>
            <a:endParaRPr sz="240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0"/>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5.4.1. Giải pháp phần mềm 1</a:t>
            </a:r>
            <a:endParaRPr/>
          </a:p>
        </p:txBody>
      </p:sp>
      <p:sp>
        <p:nvSpPr>
          <p:cNvPr id="641" name="Google Shape;641;p30"/>
          <p:cNvSpPr txBox="1">
            <a:spLocks noGrp="1"/>
          </p:cNvSpPr>
          <p:nvPr>
            <p:ph type="body" idx="1"/>
          </p:nvPr>
        </p:nvSpPr>
        <p:spPr>
          <a:xfrm>
            <a:off x="838199" y="1788160"/>
            <a:ext cx="10908323" cy="438880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2800"/>
              <a:buChar char="•"/>
            </a:pPr>
            <a:r>
              <a:rPr lang="en-US"/>
              <a:t>Mutual exclusion được đảm bảo:</a:t>
            </a:r>
            <a:endParaRPr i="1">
              <a:latin typeface="Courier New"/>
              <a:ea typeface="Courier New"/>
              <a:cs typeface="Courier New"/>
              <a:sym typeface="Courier New"/>
            </a:endParaRPr>
          </a:p>
          <a:p>
            <a:pPr marL="457200" lvl="1" indent="0" algn="l" rtl="0">
              <a:lnSpc>
                <a:spcPct val="130000"/>
              </a:lnSpc>
              <a:spcBef>
                <a:spcPts val="600"/>
              </a:spcBef>
              <a:spcAft>
                <a:spcPts val="0"/>
              </a:spcAft>
              <a:buClr>
                <a:srgbClr val="00C6FF"/>
              </a:buClr>
              <a:buSzPts val="2400"/>
              <a:buNone/>
            </a:pPr>
            <a:r>
              <a:rPr lang="en-US" b="1">
                <a:solidFill>
                  <a:srgbClr val="00C6FF"/>
                </a:solidFill>
              </a:rPr>
              <a:t>P</a:t>
            </a:r>
            <a:r>
              <a:rPr lang="en-US" b="1" baseline="-25000">
                <a:solidFill>
                  <a:srgbClr val="00C6FF"/>
                </a:solidFill>
              </a:rPr>
              <a:t>i</a:t>
            </a:r>
            <a:r>
              <a:rPr lang="en-US"/>
              <a:t> chỉ được phép vào vùng tranh chấp khi:</a:t>
            </a:r>
            <a:endParaRPr/>
          </a:p>
          <a:p>
            <a:pPr marL="457200" lvl="1" indent="0" algn="l" rtl="0">
              <a:lnSpc>
                <a:spcPct val="130000"/>
              </a:lnSpc>
              <a:spcBef>
                <a:spcPts val="600"/>
              </a:spcBef>
              <a:spcAft>
                <a:spcPts val="0"/>
              </a:spcAft>
              <a:buClr>
                <a:schemeClr val="dk1"/>
              </a:buClr>
              <a:buSzPts val="2400"/>
              <a:buNone/>
            </a:pPr>
            <a:r>
              <a:rPr lang="en-US"/>
              <a:t>	</a:t>
            </a:r>
            <a:r>
              <a:rPr lang="en-US">
                <a:latin typeface="Courier New"/>
                <a:ea typeface="Courier New"/>
                <a:cs typeface="Courier New"/>
                <a:sym typeface="Courier New"/>
              </a:rPr>
              <a:t>turn = i</a:t>
            </a:r>
            <a:endParaRPr/>
          </a:p>
          <a:p>
            <a:pPr marL="457200" lvl="1" indent="0" algn="l" rtl="0">
              <a:lnSpc>
                <a:spcPct val="130000"/>
              </a:lnSpc>
              <a:spcBef>
                <a:spcPts val="600"/>
              </a:spcBef>
              <a:spcAft>
                <a:spcPts val="0"/>
              </a:spcAft>
              <a:buClr>
                <a:schemeClr val="dk1"/>
              </a:buClr>
              <a:buSzPts val="2400"/>
              <a:buNone/>
            </a:pPr>
            <a:r>
              <a:rPr lang="en-US"/>
              <a:t>và </a:t>
            </a:r>
            <a:r>
              <a:rPr lang="en-US">
                <a:latin typeface="Courier New"/>
                <a:ea typeface="Courier New"/>
                <a:cs typeface="Courier New"/>
                <a:sym typeface="Courier New"/>
              </a:rPr>
              <a:t>turn</a:t>
            </a:r>
            <a:r>
              <a:rPr lang="en-US"/>
              <a:t> không thể vừa bằng </a:t>
            </a:r>
            <a:r>
              <a:rPr lang="en-US" i="1">
                <a:latin typeface="Courier New"/>
                <a:ea typeface="Courier New"/>
                <a:cs typeface="Courier New"/>
                <a:sym typeface="Courier New"/>
              </a:rPr>
              <a:t>i</a:t>
            </a:r>
            <a:r>
              <a:rPr lang="en-US"/>
              <a:t>, vừa bằng </a:t>
            </a:r>
            <a:r>
              <a:rPr lang="en-US" i="1">
                <a:latin typeface="Courier New"/>
                <a:ea typeface="Courier New"/>
                <a:cs typeface="Courier New"/>
                <a:sym typeface="Courier New"/>
              </a:rPr>
              <a:t>j</a:t>
            </a:r>
            <a:r>
              <a:rPr lang="en-US"/>
              <a:t> được (nếu </a:t>
            </a:r>
            <a:r>
              <a:rPr lang="en-US">
                <a:latin typeface="Courier New"/>
                <a:ea typeface="Courier New"/>
                <a:cs typeface="Courier New"/>
                <a:sym typeface="Courier New"/>
              </a:rPr>
              <a:t>i = 0 </a:t>
            </a:r>
            <a:r>
              <a:rPr lang="en-US"/>
              <a:t>và </a:t>
            </a:r>
            <a:r>
              <a:rPr lang="en-US">
                <a:latin typeface="Courier New"/>
                <a:ea typeface="Courier New"/>
                <a:cs typeface="Courier New"/>
                <a:sym typeface="Courier New"/>
              </a:rPr>
              <a:t>j = 1 </a:t>
            </a:r>
            <a:r>
              <a:rPr lang="en-US"/>
              <a:t>thì </a:t>
            </a:r>
            <a:r>
              <a:rPr lang="en-US">
                <a:latin typeface="Courier New"/>
                <a:ea typeface="Courier New"/>
                <a:cs typeface="Courier New"/>
                <a:sym typeface="Courier New"/>
              </a:rPr>
              <a:t>turn</a:t>
            </a:r>
            <a:r>
              <a:rPr lang="en-US"/>
              <a:t> không thể vừa bằng 0, vừa bằng 1)</a:t>
            </a:r>
            <a:endParaRPr/>
          </a:p>
          <a:p>
            <a:pPr marL="228600" lvl="0" indent="-228600" algn="l" rtl="0">
              <a:lnSpc>
                <a:spcPct val="130000"/>
              </a:lnSpc>
              <a:spcBef>
                <a:spcPts val="600"/>
              </a:spcBef>
              <a:spcAft>
                <a:spcPts val="0"/>
              </a:spcAft>
              <a:buClr>
                <a:schemeClr val="dk1"/>
              </a:buClr>
              <a:buSzPts val="2800"/>
              <a:buChar char="•"/>
            </a:pPr>
            <a:r>
              <a:rPr lang="en-US"/>
              <a:t>Kiểm tra Progress và Bounded waiting?</a:t>
            </a:r>
            <a:endParaRPr/>
          </a:p>
        </p:txBody>
      </p:sp>
      <p:sp>
        <p:nvSpPr>
          <p:cNvPr id="642" name="Google Shape;642;p30"/>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43" name="Google Shape;643;p30"/>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30</a:t>
            </a:fld>
            <a:endParaRPr/>
          </a:p>
        </p:txBody>
      </p:sp>
      <p:sp>
        <p:nvSpPr>
          <p:cNvPr id="644" name="Google Shape;644;p30"/>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31"/>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5.4.1. Giải pháp phần mềm 1</a:t>
            </a:r>
            <a:endParaRPr/>
          </a:p>
        </p:txBody>
      </p:sp>
      <p:sp>
        <p:nvSpPr>
          <p:cNvPr id="650" name="Google Shape;650;p31"/>
          <p:cNvSpPr txBox="1">
            <a:spLocks noGrp="1"/>
          </p:cNvSpPr>
          <p:nvPr>
            <p:ph type="body" idx="1"/>
          </p:nvPr>
        </p:nvSpPr>
        <p:spPr>
          <a:xfrm>
            <a:off x="838200" y="2351313"/>
            <a:ext cx="5181600" cy="3757073"/>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30000"/>
              </a:lnSpc>
              <a:spcBef>
                <a:spcPts val="0"/>
              </a:spcBef>
              <a:spcAft>
                <a:spcPts val="0"/>
              </a:spcAft>
              <a:buClr>
                <a:srgbClr val="00C6FF"/>
              </a:buClr>
              <a:buSzPts val="1600"/>
              <a:buFont typeface="Arial"/>
              <a:buNone/>
            </a:pPr>
            <a:r>
              <a:rPr lang="en-US" sz="1600" b="1">
                <a:solidFill>
                  <a:srgbClr val="00C6FF"/>
                </a:solidFill>
              </a:rPr>
              <a:t>P</a:t>
            </a:r>
            <a:r>
              <a:rPr lang="en-US" sz="1600" b="1" baseline="-25000">
                <a:solidFill>
                  <a:srgbClr val="00C6FF"/>
                </a:solidFill>
              </a:rPr>
              <a:t>0</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while (true</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00C6FF"/>
                </a:solidFill>
                <a:latin typeface="Courier New"/>
                <a:ea typeface="Courier New"/>
                <a:cs typeface="Courier New"/>
                <a:sym typeface="Courier New"/>
              </a:rPr>
              <a:t>while (turn = = 1);</a:t>
            </a: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00C6FF"/>
                </a:solidFill>
                <a:latin typeface="Courier New"/>
                <a:ea typeface="Courier New"/>
                <a:cs typeface="Courier New"/>
                <a:sym typeface="Courier New"/>
              </a:rPr>
              <a:t>turn = 1;</a:t>
            </a:r>
            <a:endParaRPr sz="16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p:txBody>
      </p:sp>
      <p:sp>
        <p:nvSpPr>
          <p:cNvPr id="651" name="Google Shape;651;p31"/>
          <p:cNvSpPr txBox="1">
            <a:spLocks noGrp="1"/>
          </p:cNvSpPr>
          <p:nvPr>
            <p:ph type="body" idx="2"/>
          </p:nvPr>
        </p:nvSpPr>
        <p:spPr>
          <a:xfrm>
            <a:off x="6172200" y="2351313"/>
            <a:ext cx="5181600" cy="3757073"/>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30000"/>
              </a:lnSpc>
              <a:spcBef>
                <a:spcPts val="0"/>
              </a:spcBef>
              <a:spcAft>
                <a:spcPts val="0"/>
              </a:spcAft>
              <a:buClr>
                <a:srgbClr val="FFC000"/>
              </a:buClr>
              <a:buSzPts val="1600"/>
              <a:buFont typeface="Arial"/>
              <a:buNone/>
            </a:pPr>
            <a:r>
              <a:rPr lang="en-US" sz="1600" b="1">
                <a:solidFill>
                  <a:srgbClr val="FFC000"/>
                </a:solidFill>
              </a:rPr>
              <a:t>P</a:t>
            </a:r>
            <a:r>
              <a:rPr lang="en-US" sz="1600" b="1" baseline="-25000">
                <a:solidFill>
                  <a:srgbClr val="FFC000"/>
                </a:solidFill>
              </a:rPr>
              <a:t>1</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while (true</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FFC000"/>
                </a:solidFill>
              </a:rPr>
              <a:t>while (turn = = 0);</a:t>
            </a:r>
            <a:endParaRPr sz="16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FFC000"/>
                </a:solidFill>
              </a:rPr>
              <a:t>turn = 0;</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p:txBody>
      </p:sp>
      <p:sp>
        <p:nvSpPr>
          <p:cNvPr id="652" name="Google Shape;652;p31"/>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53" name="Google Shape;653;p31"/>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31</a:t>
            </a:fld>
            <a:endParaRPr/>
          </a:p>
        </p:txBody>
      </p:sp>
      <p:sp>
        <p:nvSpPr>
          <p:cNvPr id="654" name="Google Shape;654;p31"/>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655" name="Google Shape;655;p31"/>
          <p:cNvSpPr txBox="1"/>
          <p:nvPr/>
        </p:nvSpPr>
        <p:spPr>
          <a:xfrm>
            <a:off x="838200" y="1519269"/>
            <a:ext cx="6546985" cy="59433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Kiểm tra Progress 🡪 Không đảm bảo</a:t>
            </a:r>
            <a:endParaRPr sz="2800" b="1">
              <a:solidFill>
                <a:schemeClr val="dk1"/>
              </a:solidFill>
              <a:latin typeface="Arial"/>
              <a:ea typeface="Arial"/>
              <a:cs typeface="Arial"/>
              <a:sym typeface="Arial"/>
            </a:endParaRPr>
          </a:p>
        </p:txBody>
      </p:sp>
      <p:sp>
        <p:nvSpPr>
          <p:cNvPr id="656" name="Google Shape;656;p31"/>
          <p:cNvSpPr/>
          <p:nvPr/>
        </p:nvSpPr>
        <p:spPr>
          <a:xfrm>
            <a:off x="4716607" y="4960536"/>
            <a:ext cx="135653" cy="326572"/>
          </a:xfrm>
          <a:prstGeom prst="upDownArrow">
            <a:avLst>
              <a:gd name="adj1" fmla="val 50000"/>
              <a:gd name="adj2" fmla="val 50000"/>
            </a:avLst>
          </a:prstGeom>
          <a:gradFill>
            <a:gsLst>
              <a:gs pos="0">
                <a:srgbClr val="00C6FF"/>
              </a:gs>
              <a:gs pos="100000">
                <a:srgbClr val="0072FF"/>
              </a:gs>
            </a:gsLst>
            <a:lin ang="5400000" scaled="0"/>
          </a:gra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57" name="Google Shape;657;p31"/>
          <p:cNvSpPr txBox="1"/>
          <p:nvPr/>
        </p:nvSpPr>
        <p:spPr>
          <a:xfrm>
            <a:off x="4962791" y="4916361"/>
            <a:ext cx="1031051" cy="414922"/>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800" i="1">
                <a:solidFill>
                  <a:schemeClr val="dk1"/>
                </a:solidFill>
                <a:latin typeface="Arial"/>
                <a:ea typeface="Arial"/>
                <a:cs typeface="Arial"/>
                <a:sym typeface="Arial"/>
              </a:rPr>
              <a:t>rất ngắn</a:t>
            </a:r>
            <a:endParaRPr/>
          </a:p>
        </p:txBody>
      </p:sp>
      <p:sp>
        <p:nvSpPr>
          <p:cNvPr id="658" name="Google Shape;658;p31"/>
          <p:cNvSpPr/>
          <p:nvPr/>
        </p:nvSpPr>
        <p:spPr>
          <a:xfrm>
            <a:off x="9999784" y="4960536"/>
            <a:ext cx="135653" cy="326572"/>
          </a:xfrm>
          <a:prstGeom prst="upDownArrow">
            <a:avLst>
              <a:gd name="adj1" fmla="val 50000"/>
              <a:gd name="adj2" fmla="val 50000"/>
            </a:avLst>
          </a:prstGeom>
          <a:gradFill>
            <a:gsLst>
              <a:gs pos="0">
                <a:srgbClr val="FFC000"/>
              </a:gs>
              <a:gs pos="100000">
                <a:srgbClr val="FF0000"/>
              </a:gs>
            </a:gsLst>
            <a:lin ang="5400000" scaled="0"/>
          </a:gradFill>
          <a:ln w="12700" cap="flat" cmpd="sng">
            <a:solidFill>
              <a:srgbClr val="FFC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59" name="Google Shape;659;p31"/>
          <p:cNvSpPr txBox="1"/>
          <p:nvPr/>
        </p:nvSpPr>
        <p:spPr>
          <a:xfrm>
            <a:off x="10245968" y="4916361"/>
            <a:ext cx="825867" cy="414922"/>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800" i="1">
                <a:solidFill>
                  <a:schemeClr val="dk1"/>
                </a:solidFill>
                <a:latin typeface="Arial"/>
                <a:ea typeface="Arial"/>
                <a:cs typeface="Arial"/>
                <a:sym typeface="Arial"/>
              </a:rPr>
              <a:t>rất dài</a:t>
            </a:r>
            <a:endParaRPr/>
          </a:p>
        </p:txBody>
      </p:sp>
      <p:sp>
        <p:nvSpPr>
          <p:cNvPr id="660" name="Google Shape;660;p31"/>
          <p:cNvSpPr/>
          <p:nvPr/>
        </p:nvSpPr>
        <p:spPr>
          <a:xfrm flipH="1">
            <a:off x="2435631" y="5638200"/>
            <a:ext cx="2416629" cy="39589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20000" y="22500"/>
                </a:lnTo>
                <a:lnTo>
                  <a:pt x="-20000" y="-67313"/>
                </a:lnTo>
                <a:lnTo>
                  <a:pt x="-33562" y="-66986"/>
                </a:lnTo>
              </a:path>
            </a:pathLst>
          </a:custGeom>
          <a:noFill/>
          <a:ln w="9525" cap="sq"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1400">
                <a:solidFill>
                  <a:srgbClr val="00C6FF"/>
                </a:solidFill>
                <a:latin typeface="Arial"/>
                <a:ea typeface="Arial"/>
                <a:cs typeface="Arial"/>
                <a:sym typeface="Arial"/>
              </a:rPr>
              <a:t>P0 phải chờ P1 trả turn = 0</a:t>
            </a:r>
            <a:endParaRPr/>
          </a:p>
        </p:txBody>
      </p:sp>
      <p:sp>
        <p:nvSpPr>
          <p:cNvPr id="661" name="Google Shape;661;p31"/>
          <p:cNvSpPr/>
          <p:nvPr/>
        </p:nvSpPr>
        <p:spPr>
          <a:xfrm flipH="1">
            <a:off x="7198524" y="5644456"/>
            <a:ext cx="2757944" cy="39589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20000" y="22500"/>
                </a:lnTo>
                <a:lnTo>
                  <a:pt x="-20219" y="-67313"/>
                </a:lnTo>
                <a:lnTo>
                  <a:pt x="-33562" y="-66986"/>
                </a:lnTo>
              </a:path>
            </a:pathLst>
          </a:custGeom>
          <a:noFill/>
          <a:ln w="9525" cap="rnd"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a:solidFill>
                  <a:srgbClr val="FFC000"/>
                </a:solidFill>
                <a:latin typeface="Arial"/>
                <a:ea typeface="Arial"/>
                <a:cs typeface="Arial"/>
                <a:sym typeface="Arial"/>
              </a:rPr>
              <a:t>P1 tốn thời gian chạy RS, không vào CS nhưng cản P0 vào CS</a:t>
            </a:r>
            <a:br>
              <a:rPr lang="en-US" sz="1400">
                <a:solidFill>
                  <a:srgbClr val="FFC000"/>
                </a:solidFill>
                <a:latin typeface="Arial"/>
                <a:ea typeface="Arial"/>
                <a:cs typeface="Arial"/>
                <a:sym typeface="Arial"/>
              </a:rPr>
            </a:br>
            <a:r>
              <a:rPr lang="en-US" sz="1400">
                <a:solidFill>
                  <a:srgbClr val="FFC000"/>
                </a:solidFill>
                <a:latin typeface="Arial"/>
                <a:ea typeface="Arial"/>
                <a:cs typeface="Arial"/>
                <a:sym typeface="Arial"/>
              </a:rPr>
              <a:t>do turn vẫn đang bằng 1</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2"/>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5.4.1. Giải pháp phần mềm 1</a:t>
            </a:r>
            <a:endParaRPr/>
          </a:p>
        </p:txBody>
      </p:sp>
      <p:sp>
        <p:nvSpPr>
          <p:cNvPr id="667" name="Google Shape;667;p32"/>
          <p:cNvSpPr txBox="1">
            <a:spLocks noGrp="1"/>
          </p:cNvSpPr>
          <p:nvPr>
            <p:ph type="body" idx="1"/>
          </p:nvPr>
        </p:nvSpPr>
        <p:spPr>
          <a:xfrm>
            <a:off x="838200" y="2351313"/>
            <a:ext cx="5181600" cy="3757073"/>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30000"/>
              </a:lnSpc>
              <a:spcBef>
                <a:spcPts val="0"/>
              </a:spcBef>
              <a:spcAft>
                <a:spcPts val="0"/>
              </a:spcAft>
              <a:buClr>
                <a:srgbClr val="00C6FF"/>
              </a:buClr>
              <a:buSzPts val="1600"/>
              <a:buFont typeface="Arial"/>
              <a:buNone/>
            </a:pPr>
            <a:r>
              <a:rPr lang="en-US" sz="1600" b="1">
                <a:solidFill>
                  <a:srgbClr val="00C6FF"/>
                </a:solidFill>
              </a:rPr>
              <a:t>P</a:t>
            </a:r>
            <a:r>
              <a:rPr lang="en-US" sz="1600" b="1" baseline="-25000">
                <a:solidFill>
                  <a:srgbClr val="00C6FF"/>
                </a:solidFill>
              </a:rPr>
              <a:t>0</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while (true</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00C6FF"/>
                </a:solidFill>
                <a:latin typeface="Courier New"/>
                <a:ea typeface="Courier New"/>
                <a:cs typeface="Courier New"/>
                <a:sym typeface="Courier New"/>
              </a:rPr>
              <a:t>while (turn = = 1);</a:t>
            </a: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00C6FF"/>
                </a:solidFill>
                <a:latin typeface="Courier New"/>
                <a:ea typeface="Courier New"/>
                <a:cs typeface="Courier New"/>
                <a:sym typeface="Courier New"/>
              </a:rPr>
              <a:t>turn = 1;</a:t>
            </a:r>
            <a:endParaRPr sz="16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p:txBody>
      </p:sp>
      <p:sp>
        <p:nvSpPr>
          <p:cNvPr id="668" name="Google Shape;668;p32"/>
          <p:cNvSpPr txBox="1">
            <a:spLocks noGrp="1"/>
          </p:cNvSpPr>
          <p:nvPr>
            <p:ph type="body" idx="2"/>
          </p:nvPr>
        </p:nvSpPr>
        <p:spPr>
          <a:xfrm>
            <a:off x="6172200" y="2351313"/>
            <a:ext cx="5181600" cy="3757073"/>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30000"/>
              </a:lnSpc>
              <a:spcBef>
                <a:spcPts val="0"/>
              </a:spcBef>
              <a:spcAft>
                <a:spcPts val="0"/>
              </a:spcAft>
              <a:buClr>
                <a:srgbClr val="FFC000"/>
              </a:buClr>
              <a:buSzPts val="1600"/>
              <a:buFont typeface="Arial"/>
              <a:buNone/>
            </a:pPr>
            <a:r>
              <a:rPr lang="en-US" sz="1600" b="1">
                <a:solidFill>
                  <a:srgbClr val="FFC000"/>
                </a:solidFill>
              </a:rPr>
              <a:t>P</a:t>
            </a:r>
            <a:r>
              <a:rPr lang="en-US" sz="1600" b="1" baseline="-25000">
                <a:solidFill>
                  <a:srgbClr val="FFC000"/>
                </a:solidFill>
              </a:rPr>
              <a:t>1</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while (true</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FFC000"/>
                </a:solidFill>
              </a:rPr>
              <a:t>while (turn = = 0);</a:t>
            </a:r>
            <a:endParaRPr sz="16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a:t>
            </a:r>
            <a:r>
              <a:rPr lang="en-US" sz="1600" b="1">
                <a:solidFill>
                  <a:srgbClr val="FFC000"/>
                </a:solidFill>
              </a:rPr>
              <a:t>turn = 0;</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600"/>
              <a:buNone/>
            </a:pPr>
            <a:r>
              <a:rPr lang="en-US" sz="16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600"/>
              <a:buFont typeface="Arial"/>
              <a:buNone/>
            </a:pPr>
            <a:r>
              <a:rPr lang="en-US" sz="1600">
                <a:solidFill>
                  <a:srgbClr val="000000"/>
                </a:solidFill>
                <a:latin typeface="Courier New"/>
                <a:ea typeface="Courier New"/>
                <a:cs typeface="Courier New"/>
                <a:sym typeface="Courier New"/>
              </a:rPr>
              <a:t>}</a:t>
            </a:r>
            <a:endParaRPr/>
          </a:p>
        </p:txBody>
      </p:sp>
      <p:sp>
        <p:nvSpPr>
          <p:cNvPr id="669" name="Google Shape;669;p32"/>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70" name="Google Shape;670;p32"/>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32</a:t>
            </a:fld>
            <a:endParaRPr/>
          </a:p>
        </p:txBody>
      </p:sp>
      <p:sp>
        <p:nvSpPr>
          <p:cNvPr id="671" name="Google Shape;671;p32"/>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672" name="Google Shape;672;p32"/>
          <p:cNvSpPr txBox="1"/>
          <p:nvPr/>
        </p:nvSpPr>
        <p:spPr>
          <a:xfrm>
            <a:off x="838200" y="1519269"/>
            <a:ext cx="7930376" cy="59433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Kiểm tra Bounded Waiting 🡪 Không đảm bảo</a:t>
            </a:r>
            <a:endParaRPr sz="2800" b="1">
              <a:solidFill>
                <a:schemeClr val="dk1"/>
              </a:solidFill>
              <a:latin typeface="Arial"/>
              <a:ea typeface="Arial"/>
              <a:cs typeface="Arial"/>
              <a:sym typeface="Arial"/>
            </a:endParaRPr>
          </a:p>
        </p:txBody>
      </p:sp>
      <p:sp>
        <p:nvSpPr>
          <p:cNvPr id="673" name="Google Shape;673;p32"/>
          <p:cNvSpPr/>
          <p:nvPr/>
        </p:nvSpPr>
        <p:spPr>
          <a:xfrm>
            <a:off x="4716607" y="4960536"/>
            <a:ext cx="135653" cy="326572"/>
          </a:xfrm>
          <a:prstGeom prst="upDownArrow">
            <a:avLst>
              <a:gd name="adj1" fmla="val 50000"/>
              <a:gd name="adj2" fmla="val 50000"/>
            </a:avLst>
          </a:prstGeom>
          <a:gradFill>
            <a:gsLst>
              <a:gs pos="0">
                <a:srgbClr val="00C6FF"/>
              </a:gs>
              <a:gs pos="100000">
                <a:srgbClr val="0072FF"/>
              </a:gs>
            </a:gsLst>
            <a:lin ang="5400000" scaled="0"/>
          </a:gra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74" name="Google Shape;674;p32"/>
          <p:cNvSpPr txBox="1"/>
          <p:nvPr/>
        </p:nvSpPr>
        <p:spPr>
          <a:xfrm>
            <a:off x="4962791" y="4916361"/>
            <a:ext cx="1031051" cy="414922"/>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800" i="1">
                <a:solidFill>
                  <a:schemeClr val="dk1"/>
                </a:solidFill>
                <a:latin typeface="Arial"/>
                <a:ea typeface="Arial"/>
                <a:cs typeface="Arial"/>
                <a:sym typeface="Arial"/>
              </a:rPr>
              <a:t>rất ngắn</a:t>
            </a:r>
            <a:endParaRPr/>
          </a:p>
        </p:txBody>
      </p:sp>
      <p:sp>
        <p:nvSpPr>
          <p:cNvPr id="675" name="Google Shape;675;p32"/>
          <p:cNvSpPr/>
          <p:nvPr/>
        </p:nvSpPr>
        <p:spPr>
          <a:xfrm>
            <a:off x="9999784" y="4960536"/>
            <a:ext cx="135653" cy="326572"/>
          </a:xfrm>
          <a:prstGeom prst="upDownArrow">
            <a:avLst>
              <a:gd name="adj1" fmla="val 50000"/>
              <a:gd name="adj2" fmla="val 50000"/>
            </a:avLst>
          </a:prstGeom>
          <a:gradFill>
            <a:gsLst>
              <a:gs pos="0">
                <a:srgbClr val="FFC000"/>
              </a:gs>
              <a:gs pos="100000">
                <a:srgbClr val="FF0000"/>
              </a:gs>
            </a:gsLst>
            <a:lin ang="5400000" scaled="0"/>
          </a:gradFill>
          <a:ln w="12700" cap="flat" cmpd="sng">
            <a:solidFill>
              <a:srgbClr val="FFC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76" name="Google Shape;676;p32"/>
          <p:cNvSpPr txBox="1"/>
          <p:nvPr/>
        </p:nvSpPr>
        <p:spPr>
          <a:xfrm>
            <a:off x="10245968" y="4916361"/>
            <a:ext cx="825867" cy="414922"/>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800" i="1">
                <a:solidFill>
                  <a:schemeClr val="dk1"/>
                </a:solidFill>
                <a:latin typeface="Arial"/>
                <a:ea typeface="Arial"/>
                <a:cs typeface="Arial"/>
                <a:sym typeface="Arial"/>
              </a:rPr>
              <a:t>rất dài</a:t>
            </a:r>
            <a:endParaRPr/>
          </a:p>
        </p:txBody>
      </p:sp>
      <p:sp>
        <p:nvSpPr>
          <p:cNvPr id="677" name="Google Shape;677;p32"/>
          <p:cNvSpPr/>
          <p:nvPr/>
        </p:nvSpPr>
        <p:spPr>
          <a:xfrm flipH="1">
            <a:off x="2435631" y="5638200"/>
            <a:ext cx="2416629" cy="39589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20000" y="22500"/>
                </a:lnTo>
                <a:lnTo>
                  <a:pt x="-20000" y="-67313"/>
                </a:lnTo>
                <a:lnTo>
                  <a:pt x="-33562" y="-66986"/>
                </a:lnTo>
              </a:path>
            </a:pathLst>
          </a:custGeom>
          <a:no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1400">
                <a:solidFill>
                  <a:srgbClr val="00C6FF"/>
                </a:solidFill>
                <a:latin typeface="Arial"/>
                <a:ea typeface="Arial"/>
                <a:cs typeface="Arial"/>
                <a:sym typeface="Arial"/>
              </a:rPr>
              <a:t>P0 không biết </a:t>
            </a:r>
            <a:r>
              <a:rPr lang="en-US">
                <a:solidFill>
                  <a:srgbClr val="00C6FF"/>
                </a:solidFill>
              </a:rPr>
              <a:t>phải</a:t>
            </a:r>
            <a:r>
              <a:rPr lang="en-US" sz="1400">
                <a:solidFill>
                  <a:srgbClr val="00C6FF"/>
                </a:solidFill>
                <a:latin typeface="Arial"/>
                <a:ea typeface="Arial"/>
                <a:cs typeface="Arial"/>
                <a:sym typeface="Arial"/>
              </a:rPr>
              <a:t> chờ bao lâu để được vào CS</a:t>
            </a:r>
            <a:endParaRPr/>
          </a:p>
        </p:txBody>
      </p:sp>
      <p:sp>
        <p:nvSpPr>
          <p:cNvPr id="678" name="Google Shape;678;p32"/>
          <p:cNvSpPr/>
          <p:nvPr/>
        </p:nvSpPr>
        <p:spPr>
          <a:xfrm flipH="1">
            <a:off x="7198524" y="5644456"/>
            <a:ext cx="2757944" cy="395898"/>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0"/>
                </a:moveTo>
                <a:close/>
                <a:lnTo>
                  <a:pt x="-10000" y="120000"/>
                </a:lnTo>
              </a:path>
              <a:path w="120000" h="120000" fill="none" extrusionOk="0">
                <a:moveTo>
                  <a:pt x="-10000" y="22500"/>
                </a:moveTo>
                <a:lnTo>
                  <a:pt x="-20000" y="22500"/>
                </a:lnTo>
                <a:lnTo>
                  <a:pt x="-20000" y="-65790"/>
                </a:lnTo>
                <a:lnTo>
                  <a:pt x="-33562" y="-66986"/>
                </a:lnTo>
              </a:path>
            </a:pathLst>
          </a:custGeom>
          <a:noFill/>
          <a:ln w="9525" cap="rnd" cmpd="sng">
            <a:solidFill>
              <a:srgbClr val="FFC000"/>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a:solidFill>
                  <a:srgbClr val="FFC000"/>
                </a:solidFill>
                <a:latin typeface="Arial"/>
                <a:ea typeface="Arial"/>
                <a:cs typeface="Arial"/>
                <a:sym typeface="Arial"/>
              </a:rPr>
              <a:t>P1 tốn nhiều thời gian chạy RS</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33"/>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33</a:t>
            </a:fld>
            <a:endParaRPr/>
          </a:p>
        </p:txBody>
      </p:sp>
      <p:sp>
        <p:nvSpPr>
          <p:cNvPr id="684" name="Google Shape;684;p33"/>
          <p:cNvSpPr txBox="1">
            <a:spLocks noGrp="1"/>
          </p:cNvSpPr>
          <p:nvPr>
            <p:ph type="body" idx="1"/>
          </p:nvPr>
        </p:nvSpPr>
        <p:spPr>
          <a:xfrm>
            <a:off x="1470929" y="1487155"/>
            <a:ext cx="9210469" cy="14925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100"/>
              <a:buNone/>
            </a:pPr>
            <a:r>
              <a:rPr lang="en-US" sz="4100"/>
              <a:t>CÁC GIẢI PHÁP DỰA TRÊN NGẮT</a:t>
            </a:r>
            <a:br>
              <a:rPr lang="en-US" sz="4100"/>
            </a:br>
            <a:r>
              <a:rPr lang="en-US" sz="4100"/>
              <a:t>(GIẢI PHÁP PHẦN MỀM)</a:t>
            </a:r>
            <a:endParaRPr/>
          </a:p>
        </p:txBody>
      </p:sp>
      <p:sp>
        <p:nvSpPr>
          <p:cNvPr id="685" name="Google Shape;685;p33"/>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5.4.2. Giải pháp Peterson</a:t>
            </a:r>
            <a:endParaRPr/>
          </a:p>
        </p:txBody>
      </p:sp>
      <p:sp>
        <p:nvSpPr>
          <p:cNvPr id="686" name="Google Shape;686;p33"/>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Giải pháp phần mềm 1 đã đưa ra ý tưởng về cách đảm bảo mutual exclusion tuy vẫn chưa thực hiện tốt việc đảm bảo progress và bounded waiting. Khắc phục các nhược điểm của giải pháp trên, Peterson đã đề xuất một giải pharp đảm bảo được cả 03 yêu cầu về lời giải của bài toán vùng tranh chấp.</a:t>
            </a:r>
            <a:endParaRPr/>
          </a:p>
        </p:txBody>
      </p:sp>
      <p:sp>
        <p:nvSpPr>
          <p:cNvPr id="687" name="Google Shape;687;p33"/>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04.</a:t>
            </a:r>
            <a:endParaRPr/>
          </a:p>
        </p:txBody>
      </p:sp>
      <p:sp>
        <p:nvSpPr>
          <p:cNvPr id="688" name="Google Shape;688;p33"/>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689" name="Google Shape;689;p33"/>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34"/>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5.4.2. Giải pháp Peterson</a:t>
            </a:r>
            <a:endParaRPr/>
          </a:p>
        </p:txBody>
      </p:sp>
      <p:sp>
        <p:nvSpPr>
          <p:cNvPr id="695" name="Google Shape;695;p34"/>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130000"/>
              </a:lnSpc>
              <a:spcBef>
                <a:spcPts val="0"/>
              </a:spcBef>
              <a:spcAft>
                <a:spcPts val="0"/>
              </a:spcAft>
              <a:buClr>
                <a:schemeClr val="dk1"/>
              </a:buClr>
              <a:buSzPct val="100000"/>
              <a:buChar char="•"/>
            </a:pPr>
            <a:r>
              <a:rPr lang="en-US"/>
              <a:t>Giải pháp dành cho 2 tiến trình</a:t>
            </a:r>
            <a:endParaRPr/>
          </a:p>
          <a:p>
            <a:pPr marL="228600" lvl="0" indent="-228600" algn="l" rtl="0">
              <a:lnSpc>
                <a:spcPct val="130000"/>
              </a:lnSpc>
              <a:spcBef>
                <a:spcPts val="600"/>
              </a:spcBef>
              <a:spcAft>
                <a:spcPts val="0"/>
              </a:spcAft>
              <a:buClr>
                <a:schemeClr val="dk1"/>
              </a:buClr>
              <a:buSzPct val="100000"/>
              <a:buChar char="•"/>
            </a:pPr>
            <a:r>
              <a:rPr lang="en-US"/>
              <a:t>Giả sử 2 lệnh hợp ngữ </a:t>
            </a:r>
            <a:r>
              <a:rPr lang="en-US">
                <a:latin typeface="Courier New"/>
                <a:ea typeface="Courier New"/>
                <a:cs typeface="Courier New"/>
                <a:sym typeface="Courier New"/>
              </a:rPr>
              <a:t>load</a:t>
            </a:r>
            <a:r>
              <a:rPr lang="en-US"/>
              <a:t> và </a:t>
            </a:r>
            <a:r>
              <a:rPr lang="en-US">
                <a:latin typeface="Courier New"/>
                <a:ea typeface="Courier New"/>
                <a:cs typeface="Courier New"/>
                <a:sym typeface="Courier New"/>
              </a:rPr>
              <a:t>store</a:t>
            </a:r>
            <a:r>
              <a:rPr lang="en-US"/>
              <a:t> là 2 thao tác </a:t>
            </a:r>
            <a:r>
              <a:rPr lang="en-US" b="1">
                <a:solidFill>
                  <a:srgbClr val="00C6FF"/>
                </a:solidFill>
              </a:rPr>
              <a:t>đơn nguyên </a:t>
            </a:r>
            <a:r>
              <a:rPr lang="en-US"/>
              <a:t>(không thể bị cắt ngang)</a:t>
            </a:r>
            <a:endParaRPr/>
          </a:p>
          <a:p>
            <a:pPr marL="228600" lvl="0" indent="-228600" algn="l" rtl="0">
              <a:lnSpc>
                <a:spcPct val="130000"/>
              </a:lnSpc>
              <a:spcBef>
                <a:spcPts val="600"/>
              </a:spcBef>
              <a:spcAft>
                <a:spcPts val="0"/>
              </a:spcAft>
              <a:buClr>
                <a:schemeClr val="dk1"/>
              </a:buClr>
              <a:buSzPct val="100000"/>
              <a:buChar char="•"/>
            </a:pPr>
            <a:r>
              <a:rPr lang="en-US"/>
              <a:t>2 tiến trình cùng chia sẻ hai biến:</a:t>
            </a:r>
            <a:endParaRPr>
              <a:latin typeface="Courier New"/>
              <a:ea typeface="Courier New"/>
              <a:cs typeface="Courier New"/>
              <a:sym typeface="Courier New"/>
            </a:endParaRPr>
          </a:p>
          <a:p>
            <a:pPr marL="457200" lvl="1" indent="0" algn="l" rtl="0">
              <a:lnSpc>
                <a:spcPct val="130000"/>
              </a:lnSpc>
              <a:spcBef>
                <a:spcPts val="600"/>
              </a:spcBef>
              <a:spcAft>
                <a:spcPts val="0"/>
              </a:spcAft>
              <a:buClr>
                <a:schemeClr val="dk1"/>
              </a:buClr>
              <a:buSzPct val="100000"/>
              <a:buNone/>
            </a:pPr>
            <a:r>
              <a:rPr lang="en-US">
                <a:latin typeface="Courier New"/>
                <a:ea typeface="Courier New"/>
                <a:cs typeface="Courier New"/>
                <a:sym typeface="Courier New"/>
              </a:rPr>
              <a:t>int turn;</a:t>
            </a:r>
            <a:endParaRPr/>
          </a:p>
          <a:p>
            <a:pPr marL="457200" lvl="1" indent="0" algn="l" rtl="0">
              <a:lnSpc>
                <a:spcPct val="130000"/>
              </a:lnSpc>
              <a:spcBef>
                <a:spcPts val="600"/>
              </a:spcBef>
              <a:spcAft>
                <a:spcPts val="0"/>
              </a:spcAft>
              <a:buClr>
                <a:schemeClr val="dk1"/>
              </a:buClr>
              <a:buSzPct val="100000"/>
              <a:buNone/>
            </a:pPr>
            <a:r>
              <a:rPr lang="en-US">
                <a:latin typeface="Courier New"/>
                <a:ea typeface="Courier New"/>
                <a:cs typeface="Courier New"/>
                <a:sym typeface="Courier New"/>
              </a:rPr>
              <a:t>boolean flag[2];</a:t>
            </a:r>
            <a:endParaRPr/>
          </a:p>
          <a:p>
            <a:pPr marL="228600" lvl="0" indent="-228600" algn="l" rtl="0">
              <a:lnSpc>
                <a:spcPct val="130000"/>
              </a:lnSpc>
              <a:spcBef>
                <a:spcPts val="600"/>
              </a:spcBef>
              <a:spcAft>
                <a:spcPts val="0"/>
              </a:spcAft>
              <a:buClr>
                <a:schemeClr val="dk1"/>
              </a:buClr>
              <a:buSzPct val="100000"/>
              <a:buChar char="•"/>
            </a:pPr>
            <a:r>
              <a:rPr lang="en-US"/>
              <a:t>Biến </a:t>
            </a:r>
            <a:r>
              <a:rPr lang="en-US">
                <a:latin typeface="Courier New"/>
                <a:ea typeface="Courier New"/>
                <a:cs typeface="Courier New"/>
                <a:sym typeface="Courier New"/>
              </a:rPr>
              <a:t>turn</a:t>
            </a:r>
            <a:r>
              <a:rPr lang="en-US"/>
              <a:t> có tác dụng chỉ ra tiến trình nào tới lượt để vào vùng tranh chấp</a:t>
            </a:r>
            <a:endParaRPr/>
          </a:p>
          <a:p>
            <a:pPr marL="228600" lvl="0" indent="-228600" algn="l" rtl="0">
              <a:lnSpc>
                <a:spcPct val="130000"/>
              </a:lnSpc>
              <a:spcBef>
                <a:spcPts val="600"/>
              </a:spcBef>
              <a:spcAft>
                <a:spcPts val="0"/>
              </a:spcAft>
              <a:buClr>
                <a:schemeClr val="dk1"/>
              </a:buClr>
              <a:buSzPct val="100000"/>
              <a:buChar char="•"/>
            </a:pPr>
            <a:r>
              <a:rPr lang="en-US"/>
              <a:t>Mảng flag[] được dùng để xác định liệu tiến trình đã sẵn sàng để vào vùng tranh chấp chưa</a:t>
            </a:r>
            <a:endParaRPr/>
          </a:p>
          <a:p>
            <a:pPr marL="457200" lvl="1" indent="0" algn="l" rtl="0">
              <a:lnSpc>
                <a:spcPct val="130000"/>
              </a:lnSpc>
              <a:spcBef>
                <a:spcPts val="600"/>
              </a:spcBef>
              <a:spcAft>
                <a:spcPts val="0"/>
              </a:spcAft>
              <a:buClr>
                <a:schemeClr val="dk1"/>
              </a:buClr>
              <a:buSzPct val="100000"/>
              <a:buNone/>
            </a:pPr>
            <a:r>
              <a:rPr lang="en-US" i="1">
                <a:latin typeface="Courier New"/>
                <a:ea typeface="Courier New"/>
                <a:cs typeface="Courier New"/>
                <a:sym typeface="Courier New"/>
              </a:rPr>
              <a:t>flag[i] = true; </a:t>
            </a:r>
            <a:r>
              <a:rPr lang="en-US"/>
              <a:t>cho biết là </a:t>
            </a:r>
            <a:r>
              <a:rPr lang="en-US" b="1">
                <a:solidFill>
                  <a:srgbClr val="00C6FF"/>
                </a:solidFill>
              </a:rPr>
              <a:t>P</a:t>
            </a:r>
            <a:r>
              <a:rPr lang="en-US" b="1" baseline="-25000">
                <a:solidFill>
                  <a:srgbClr val="00C6FF"/>
                </a:solidFill>
              </a:rPr>
              <a:t>i</a:t>
            </a:r>
            <a:r>
              <a:rPr lang="en-US"/>
              <a:t> đã sẵn sàng để vào vùng tranh chấp</a:t>
            </a:r>
            <a:endParaRPr/>
          </a:p>
          <a:p>
            <a:pPr marL="228600" lvl="0" indent="-90804" algn="l" rtl="0">
              <a:lnSpc>
                <a:spcPct val="130000"/>
              </a:lnSpc>
              <a:spcBef>
                <a:spcPts val="600"/>
              </a:spcBef>
              <a:spcAft>
                <a:spcPts val="0"/>
              </a:spcAft>
              <a:buClr>
                <a:schemeClr val="dk1"/>
              </a:buClr>
              <a:buSzPct val="100000"/>
              <a:buNone/>
            </a:pPr>
            <a:endParaRPr/>
          </a:p>
        </p:txBody>
      </p:sp>
      <p:sp>
        <p:nvSpPr>
          <p:cNvPr id="696" name="Google Shape;696;p34"/>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697" name="Google Shape;697;p34"/>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34</a:t>
            </a:fld>
            <a:endParaRPr/>
          </a:p>
        </p:txBody>
      </p:sp>
      <p:sp>
        <p:nvSpPr>
          <p:cNvPr id="698" name="Google Shape;698;p34"/>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5.4.2. Giải pháp Peterson</a:t>
            </a:r>
            <a:endParaRPr/>
          </a:p>
        </p:txBody>
      </p:sp>
      <p:sp>
        <p:nvSpPr>
          <p:cNvPr id="704" name="Google Shape;704;p35"/>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05" name="Google Shape;705;p35"/>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35</a:t>
            </a:fld>
            <a:endParaRPr/>
          </a:p>
        </p:txBody>
      </p:sp>
      <p:sp>
        <p:nvSpPr>
          <p:cNvPr id="706" name="Google Shape;706;p35"/>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07" name="Google Shape;707;p35"/>
          <p:cNvSpPr txBox="1">
            <a:spLocks noGrp="1"/>
          </p:cNvSpPr>
          <p:nvPr>
            <p:ph type="body" idx="1"/>
          </p:nvPr>
        </p:nvSpPr>
        <p:spPr>
          <a:xfrm>
            <a:off x="4277248" y="1788160"/>
            <a:ext cx="3637504" cy="4388803"/>
          </a:xfrm>
          <a:prstGeom prst="rect">
            <a:avLst/>
          </a:prstGeom>
          <a:noFill/>
          <a:ln>
            <a:noFill/>
          </a:ln>
        </p:spPr>
        <p:txBody>
          <a:bodyPr spcFirstLastPara="1" wrap="square" lIns="91425" tIns="45700" rIns="91425" bIns="45700" anchor="t" anchorCtr="0">
            <a:normAutofit fontScale="47500" lnSpcReduction="20000"/>
          </a:bodyPr>
          <a:lstStyle/>
          <a:p>
            <a:pPr marL="228600" lvl="0" indent="-228600" algn="l" rtl="0">
              <a:lnSpc>
                <a:spcPct val="130000"/>
              </a:lnSpc>
              <a:spcBef>
                <a:spcPts val="0"/>
              </a:spcBef>
              <a:spcAft>
                <a:spcPts val="0"/>
              </a:spcAft>
              <a:buClr>
                <a:srgbClr val="00C6FF"/>
              </a:buClr>
              <a:buSzPct val="100000"/>
              <a:buFont typeface="Arial"/>
              <a:buNone/>
            </a:pPr>
            <a:r>
              <a:rPr lang="en-US" sz="2900" b="1">
                <a:solidFill>
                  <a:srgbClr val="00C6FF"/>
                </a:solidFill>
              </a:rPr>
              <a:t>P</a:t>
            </a:r>
            <a:r>
              <a:rPr lang="en-US" sz="2900" b="1" baseline="-25000">
                <a:solidFill>
                  <a:srgbClr val="00C6FF"/>
                </a:solidFill>
              </a:rPr>
              <a:t>i</a:t>
            </a:r>
            <a:endParaRPr b="1" baseline="-25000">
              <a:solidFill>
                <a:srgbClr val="00C6FF"/>
              </a:solidFill>
            </a:endParaRPr>
          </a:p>
          <a:p>
            <a:pPr marL="228600" lvl="0"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while (true){ </a:t>
            </a:r>
            <a:endParaRPr/>
          </a:p>
          <a:p>
            <a:pPr marL="685800" lvl="1" indent="-228600" algn="l" rtl="0">
              <a:lnSpc>
                <a:spcPct val="130000"/>
              </a:lnSpc>
              <a:spcBef>
                <a:spcPts val="600"/>
              </a:spcBef>
              <a:spcAft>
                <a:spcPts val="0"/>
              </a:spcAft>
              <a:buClr>
                <a:schemeClr val="dk1"/>
              </a:buClr>
              <a:buSzPct val="100000"/>
              <a:buNone/>
            </a:pPr>
            <a:endParaRPr>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a:t>
            </a:r>
            <a:r>
              <a:rPr lang="en-US" b="1">
                <a:solidFill>
                  <a:srgbClr val="0072FF"/>
                </a:solidFill>
                <a:latin typeface="Courier New"/>
                <a:ea typeface="Courier New"/>
                <a:cs typeface="Courier New"/>
                <a:sym typeface="Courier New"/>
              </a:rPr>
              <a:t>flag[i] = true; </a:t>
            </a:r>
            <a:endParaRPr/>
          </a:p>
          <a:p>
            <a:pPr marL="685800" lvl="1" indent="-228600" algn="l" rtl="0">
              <a:lnSpc>
                <a:spcPct val="130000"/>
              </a:lnSpc>
              <a:spcBef>
                <a:spcPts val="600"/>
              </a:spcBef>
              <a:spcAft>
                <a:spcPts val="0"/>
              </a:spcAft>
              <a:buClr>
                <a:srgbClr val="0072FF"/>
              </a:buClr>
              <a:buSzPct val="100000"/>
              <a:buNone/>
            </a:pPr>
            <a:r>
              <a:rPr lang="en-US" b="1">
                <a:solidFill>
                  <a:srgbClr val="0072FF"/>
                </a:solidFill>
                <a:latin typeface="Courier New"/>
                <a:ea typeface="Courier New"/>
                <a:cs typeface="Courier New"/>
                <a:sym typeface="Courier New"/>
              </a:rPr>
              <a:t>	turn = j; </a:t>
            </a:r>
            <a:endParaRPr/>
          </a:p>
          <a:p>
            <a:pPr marL="685800" lvl="1" indent="-228600" algn="l" rtl="0">
              <a:lnSpc>
                <a:spcPct val="130000"/>
              </a:lnSpc>
              <a:spcBef>
                <a:spcPts val="600"/>
              </a:spcBef>
              <a:spcAft>
                <a:spcPts val="0"/>
              </a:spcAft>
              <a:buClr>
                <a:srgbClr val="0072FF"/>
              </a:buClr>
              <a:buSzPct val="100000"/>
              <a:buNone/>
            </a:pPr>
            <a:r>
              <a:rPr lang="en-US" b="1">
                <a:solidFill>
                  <a:srgbClr val="0072FF"/>
                </a:solidFill>
                <a:latin typeface="Courier New"/>
                <a:ea typeface="Courier New"/>
                <a:cs typeface="Courier New"/>
                <a:sym typeface="Courier New"/>
              </a:rPr>
              <a:t>	while (flag[j] &amp;&amp; turn = = j);</a:t>
            </a:r>
            <a:endParaRPr/>
          </a:p>
          <a:p>
            <a:pPr marL="685800" lvl="1" indent="-228600" algn="l" rtl="0">
              <a:lnSpc>
                <a:spcPct val="130000"/>
              </a:lnSpc>
              <a:spcBef>
                <a:spcPts val="600"/>
              </a:spcBef>
              <a:spcAft>
                <a:spcPts val="0"/>
              </a:spcAft>
              <a:buClr>
                <a:schemeClr val="dk1"/>
              </a:buClr>
              <a:buSzPct val="100000"/>
              <a:buNone/>
            </a:pPr>
            <a:endParaRPr>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a:t>
            </a:r>
            <a:r>
              <a:rPr lang="en-US" b="1">
                <a:solidFill>
                  <a:srgbClr val="0072FF"/>
                </a:solidFill>
                <a:latin typeface="Courier New"/>
                <a:ea typeface="Courier New"/>
                <a:cs typeface="Courier New"/>
                <a:sym typeface="Courier New"/>
              </a:rPr>
              <a:t>flag[i] = false;</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 remainder section */</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ct val="100000"/>
              <a:buNone/>
            </a:pPr>
            <a:r>
              <a:rPr lang="en-US">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ct val="100000"/>
              <a:buFont typeface="Arial"/>
              <a:buNone/>
            </a:pPr>
            <a:r>
              <a:rPr lang="en-US">
                <a:solidFill>
                  <a:srgbClr val="000000"/>
                </a:solidFill>
                <a:latin typeface="Courier New"/>
                <a:ea typeface="Courier New"/>
                <a:cs typeface="Courier New"/>
                <a:sym typeface="Courier New"/>
              </a:rPr>
              <a:t>}</a:t>
            </a:r>
            <a:endParaRPr/>
          </a:p>
        </p:txBody>
      </p:sp>
      <p:sp>
        <p:nvSpPr>
          <p:cNvPr id="708" name="Google Shape;708;p35"/>
          <p:cNvSpPr/>
          <p:nvPr/>
        </p:nvSpPr>
        <p:spPr>
          <a:xfrm>
            <a:off x="4948813" y="2868804"/>
            <a:ext cx="2908998" cy="874207"/>
          </a:xfrm>
          <a:prstGeom prst="rect">
            <a:avLst/>
          </a:prstGeom>
          <a:no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9" name="Google Shape;709;p35"/>
          <p:cNvSpPr/>
          <p:nvPr/>
        </p:nvSpPr>
        <p:spPr>
          <a:xfrm>
            <a:off x="4948813" y="4386552"/>
            <a:ext cx="2908998" cy="437104"/>
          </a:xfrm>
          <a:prstGeom prst="rect">
            <a:avLst/>
          </a:prstGeom>
          <a:no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0" name="Google Shape;710;p35"/>
          <p:cNvSpPr txBox="1"/>
          <p:nvPr/>
        </p:nvSpPr>
        <p:spPr>
          <a:xfrm>
            <a:off x="2331544" y="1788160"/>
            <a:ext cx="1007712" cy="307392"/>
          </a:xfrm>
          <a:prstGeom prst="rect">
            <a:avLst/>
          </a:prstGeom>
          <a:noFill/>
          <a:ln>
            <a:noFill/>
          </a:ln>
        </p:spPr>
        <p:txBody>
          <a:bodyPr spcFirstLastPara="1" wrap="square" lIns="91425" tIns="45700" rIns="91425" bIns="45700" anchor="ctr" anchorCtr="0">
            <a:spAutoFit/>
          </a:bodyPr>
          <a:lstStyle/>
          <a:p>
            <a:pPr marL="0" marR="0" lvl="0" indent="0" algn="r" rtl="0">
              <a:lnSpc>
                <a:spcPct val="130000"/>
              </a:lnSpc>
              <a:spcBef>
                <a:spcPts val="0"/>
              </a:spcBef>
              <a:spcAft>
                <a:spcPts val="0"/>
              </a:spcAft>
              <a:buNone/>
            </a:pPr>
            <a:r>
              <a:rPr lang="en-US" sz="1200" i="1">
                <a:solidFill>
                  <a:schemeClr val="dk1"/>
                </a:solidFill>
                <a:latin typeface="Arial"/>
                <a:ea typeface="Arial"/>
                <a:cs typeface="Arial"/>
                <a:sym typeface="Arial"/>
              </a:rPr>
              <a:t>Tiến trình Pi</a:t>
            </a:r>
            <a:endParaRPr/>
          </a:p>
        </p:txBody>
      </p:sp>
      <p:sp>
        <p:nvSpPr>
          <p:cNvPr id="711" name="Google Shape;711;p35"/>
          <p:cNvSpPr/>
          <p:nvPr/>
        </p:nvSpPr>
        <p:spPr>
          <a:xfrm>
            <a:off x="3511899" y="1884078"/>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2" name="Google Shape;712;p35"/>
          <p:cNvSpPr txBox="1"/>
          <p:nvPr/>
        </p:nvSpPr>
        <p:spPr>
          <a:xfrm>
            <a:off x="266281" y="2710573"/>
            <a:ext cx="3072975" cy="1027654"/>
          </a:xfrm>
          <a:prstGeom prst="rect">
            <a:avLst/>
          </a:prstGeom>
          <a:noFill/>
          <a:ln>
            <a:noFill/>
          </a:ln>
        </p:spPr>
        <p:txBody>
          <a:bodyPr spcFirstLastPara="1" wrap="square" lIns="91425" tIns="45700" rIns="91425" bIns="45700" anchor="ctr" anchorCtr="0">
            <a:spAutoFit/>
          </a:bodyPr>
          <a:lstStyle/>
          <a:p>
            <a:pPr marL="0" marR="0" lvl="0" indent="0" algn="r" rtl="0">
              <a:lnSpc>
                <a:spcPct val="130000"/>
              </a:lnSpc>
              <a:spcBef>
                <a:spcPts val="0"/>
              </a:spcBef>
              <a:spcAft>
                <a:spcPts val="0"/>
              </a:spcAft>
              <a:buNone/>
            </a:pP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i</a:t>
            </a:r>
            <a:r>
              <a:rPr lang="en-US" sz="1200" i="1">
                <a:solidFill>
                  <a:schemeClr val="dk1"/>
                </a:solidFill>
                <a:latin typeface="Arial"/>
                <a:ea typeface="Arial"/>
                <a:cs typeface="Arial"/>
                <a:sym typeface="Arial"/>
              </a:rPr>
              <a:t> sẵn sàng để vào vùng tranh chấp</a:t>
            </a:r>
            <a:br>
              <a:rPr lang="en-US" sz="1200" i="1">
                <a:solidFill>
                  <a:schemeClr val="dk1"/>
                </a:solidFill>
                <a:latin typeface="Arial"/>
                <a:ea typeface="Arial"/>
                <a:cs typeface="Arial"/>
                <a:sym typeface="Arial"/>
              </a:rPr>
            </a:br>
            <a:r>
              <a:rPr lang="en-US" sz="1200" i="1">
                <a:solidFill>
                  <a:schemeClr val="dk1"/>
                </a:solidFill>
                <a:latin typeface="Arial"/>
                <a:ea typeface="Arial"/>
                <a:cs typeface="Arial"/>
                <a:sym typeface="Arial"/>
              </a:rPr>
              <a:t>Nhường lượt cho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j</a:t>
            </a:r>
            <a:br>
              <a:rPr lang="en-US" sz="1200" i="1">
                <a:solidFill>
                  <a:schemeClr val="dk1"/>
                </a:solidFill>
                <a:latin typeface="Arial"/>
                <a:ea typeface="Arial"/>
                <a:cs typeface="Arial"/>
                <a:sym typeface="Arial"/>
              </a:rPr>
            </a:br>
            <a:r>
              <a:rPr lang="en-US" sz="1200" i="1">
                <a:solidFill>
                  <a:schemeClr val="dk1"/>
                </a:solidFill>
                <a:latin typeface="Arial"/>
                <a:ea typeface="Arial"/>
                <a:cs typeface="Arial"/>
                <a:sym typeface="Arial"/>
              </a:rPr>
              <a:t>Nếu như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j</a:t>
            </a:r>
            <a:r>
              <a:rPr lang="en-US" sz="1200" i="1">
                <a:solidFill>
                  <a:schemeClr val="dk1"/>
                </a:solidFill>
                <a:latin typeface="Arial"/>
                <a:ea typeface="Arial"/>
                <a:cs typeface="Arial"/>
                <a:sym typeface="Arial"/>
              </a:rPr>
              <a:t> sẵn sàng và đang lượt của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j</a:t>
            </a:r>
            <a:r>
              <a:rPr lang="en-US" sz="1200" i="1">
                <a:solidFill>
                  <a:schemeClr val="dk1"/>
                </a:solidFill>
                <a:latin typeface="Arial"/>
                <a:ea typeface="Arial"/>
                <a:cs typeface="Arial"/>
                <a:sym typeface="Arial"/>
              </a:rPr>
              <a:t> thì </a:t>
            </a: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i</a:t>
            </a:r>
            <a:r>
              <a:rPr lang="en-US" sz="1200" i="1">
                <a:solidFill>
                  <a:schemeClr val="dk1"/>
                </a:solidFill>
                <a:latin typeface="Arial"/>
                <a:ea typeface="Arial"/>
                <a:cs typeface="Arial"/>
                <a:sym typeface="Arial"/>
              </a:rPr>
              <a:t> chờ</a:t>
            </a:r>
            <a:endParaRPr/>
          </a:p>
        </p:txBody>
      </p:sp>
      <p:sp>
        <p:nvSpPr>
          <p:cNvPr id="713" name="Google Shape;713;p35"/>
          <p:cNvSpPr/>
          <p:nvPr/>
        </p:nvSpPr>
        <p:spPr>
          <a:xfrm>
            <a:off x="3511899" y="3166622"/>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4" name="Google Shape;714;p35"/>
          <p:cNvSpPr txBox="1"/>
          <p:nvPr/>
        </p:nvSpPr>
        <p:spPr>
          <a:xfrm>
            <a:off x="9310939" y="4317732"/>
            <a:ext cx="2340126" cy="547522"/>
          </a:xfrm>
          <a:prstGeom prst="rect">
            <a:avLst/>
          </a:prstGeom>
          <a:noFill/>
          <a:ln>
            <a:noFill/>
          </a:ln>
        </p:spPr>
        <p:txBody>
          <a:bodyPr spcFirstLastPara="1" wrap="square" lIns="91425" tIns="45700" rIns="91425" bIns="45700" anchor="ctr" anchorCtr="0">
            <a:spAutoFit/>
          </a:bodyPr>
          <a:lstStyle/>
          <a:p>
            <a:pPr marL="0" marR="0" lvl="0" indent="0" algn="l" rtl="0">
              <a:lnSpc>
                <a:spcPct val="130000"/>
              </a:lnSpc>
              <a:spcBef>
                <a:spcPts val="0"/>
              </a:spcBef>
              <a:spcAft>
                <a:spcPts val="0"/>
              </a:spcAft>
              <a:buNone/>
            </a:pPr>
            <a:r>
              <a:rPr lang="en-US" sz="1200" b="1" i="1">
                <a:solidFill>
                  <a:srgbClr val="00C6FF"/>
                </a:solidFill>
                <a:latin typeface="Arial"/>
                <a:ea typeface="Arial"/>
                <a:cs typeface="Arial"/>
                <a:sym typeface="Arial"/>
              </a:rPr>
              <a:t>P</a:t>
            </a:r>
            <a:r>
              <a:rPr lang="en-US" sz="1200" b="1" i="1" baseline="-25000">
                <a:solidFill>
                  <a:srgbClr val="00C6FF"/>
                </a:solidFill>
                <a:latin typeface="Arial"/>
                <a:ea typeface="Arial"/>
                <a:cs typeface="Arial"/>
                <a:sym typeface="Arial"/>
              </a:rPr>
              <a:t>i</a:t>
            </a:r>
            <a:r>
              <a:rPr lang="en-US" sz="1200" i="1">
                <a:solidFill>
                  <a:schemeClr val="dk1"/>
                </a:solidFill>
                <a:latin typeface="Arial"/>
                <a:ea typeface="Arial"/>
                <a:cs typeface="Arial"/>
                <a:sym typeface="Arial"/>
              </a:rPr>
              <a:t> bỏ trạng thái sẵn sàng vào vùng tranh chấp</a:t>
            </a:r>
            <a:endParaRPr sz="1200" i="1">
              <a:solidFill>
                <a:schemeClr val="dk1"/>
              </a:solidFill>
              <a:latin typeface="Arial"/>
              <a:ea typeface="Arial"/>
              <a:cs typeface="Arial"/>
              <a:sym typeface="Arial"/>
            </a:endParaRPr>
          </a:p>
        </p:txBody>
      </p:sp>
      <p:sp>
        <p:nvSpPr>
          <p:cNvPr id="715" name="Google Shape;715;p35"/>
          <p:cNvSpPr/>
          <p:nvPr/>
        </p:nvSpPr>
        <p:spPr>
          <a:xfrm flipH="1">
            <a:off x="8334425" y="4533715"/>
            <a:ext cx="507442" cy="115556"/>
          </a:xfrm>
          <a:prstGeom prst="rightArrow">
            <a:avLst>
              <a:gd name="adj1" fmla="val 50000"/>
              <a:gd name="adj2" fmla="val 50000"/>
            </a:avLst>
          </a:prstGeom>
          <a:gradFill>
            <a:gsLst>
              <a:gs pos="0">
                <a:srgbClr val="00C6FF"/>
              </a:gs>
              <a:gs pos="100000">
                <a:srgbClr val="0072FF"/>
              </a:gs>
            </a:gsLst>
            <a:lin ang="5400000" scaled="0"/>
          </a:gra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36"/>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5.4.2. Giải pháp Peterson</a:t>
            </a:r>
            <a:endParaRPr/>
          </a:p>
        </p:txBody>
      </p:sp>
      <p:sp>
        <p:nvSpPr>
          <p:cNvPr id="721" name="Google Shape;721;p36"/>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2800"/>
              <a:buChar char="•"/>
            </a:pPr>
            <a:r>
              <a:rPr lang="en-US"/>
              <a:t>Mutual exclusion được đảm bảo:</a:t>
            </a:r>
            <a:endParaRPr i="1">
              <a:latin typeface="Courier New"/>
              <a:ea typeface="Courier New"/>
              <a:cs typeface="Courier New"/>
              <a:sym typeface="Courier New"/>
            </a:endParaRPr>
          </a:p>
          <a:p>
            <a:pPr marL="457200" lvl="1" indent="0" algn="l" rtl="0">
              <a:lnSpc>
                <a:spcPct val="130000"/>
              </a:lnSpc>
              <a:spcBef>
                <a:spcPts val="600"/>
              </a:spcBef>
              <a:spcAft>
                <a:spcPts val="0"/>
              </a:spcAft>
              <a:buClr>
                <a:srgbClr val="00C6FF"/>
              </a:buClr>
              <a:buSzPts val="2400"/>
              <a:buNone/>
            </a:pPr>
            <a:r>
              <a:rPr lang="en-US" b="1">
                <a:solidFill>
                  <a:srgbClr val="00C6FF"/>
                </a:solidFill>
              </a:rPr>
              <a:t>P</a:t>
            </a:r>
            <a:r>
              <a:rPr lang="en-US" b="1" baseline="-25000">
                <a:solidFill>
                  <a:srgbClr val="00C6FF"/>
                </a:solidFill>
              </a:rPr>
              <a:t>i</a:t>
            </a:r>
            <a:r>
              <a:rPr lang="en-US"/>
              <a:t> chỉ được phép vào vùng tranh chấp khi:</a:t>
            </a:r>
            <a:endParaRPr/>
          </a:p>
          <a:p>
            <a:pPr marL="457200" lvl="1" indent="0" algn="l" rtl="0">
              <a:lnSpc>
                <a:spcPct val="130000"/>
              </a:lnSpc>
              <a:spcBef>
                <a:spcPts val="600"/>
              </a:spcBef>
              <a:spcAft>
                <a:spcPts val="0"/>
              </a:spcAft>
              <a:buClr>
                <a:schemeClr val="dk1"/>
              </a:buClr>
              <a:buSzPts val="2400"/>
              <a:buNone/>
            </a:pPr>
            <a:r>
              <a:rPr lang="en-US"/>
              <a:t>	hoặc </a:t>
            </a:r>
            <a:r>
              <a:rPr lang="en-US">
                <a:latin typeface="Courier New"/>
                <a:ea typeface="Courier New"/>
                <a:cs typeface="Courier New"/>
                <a:sym typeface="Courier New"/>
              </a:rPr>
              <a:t>flag[j] = false </a:t>
            </a:r>
            <a:r>
              <a:rPr lang="en-US"/>
              <a:t>hoặc</a:t>
            </a:r>
            <a:r>
              <a:rPr lang="en-US">
                <a:latin typeface="Courier New"/>
                <a:ea typeface="Courier New"/>
                <a:cs typeface="Courier New"/>
                <a:sym typeface="Courier New"/>
              </a:rPr>
              <a:t> turn = i</a:t>
            </a:r>
            <a:endParaRPr/>
          </a:p>
          <a:p>
            <a:pPr marL="457200" lvl="1" indent="0" algn="l" rtl="0">
              <a:lnSpc>
                <a:spcPct val="130000"/>
              </a:lnSpc>
              <a:spcBef>
                <a:spcPts val="600"/>
              </a:spcBef>
              <a:spcAft>
                <a:spcPts val="0"/>
              </a:spcAft>
              <a:buClr>
                <a:schemeClr val="dk1"/>
              </a:buClr>
              <a:buSzPts val="2400"/>
              <a:buNone/>
            </a:pPr>
            <a:r>
              <a:rPr lang="en-US"/>
              <a:t>và </a:t>
            </a:r>
            <a:r>
              <a:rPr lang="en-US">
                <a:latin typeface="Courier New"/>
                <a:ea typeface="Courier New"/>
                <a:cs typeface="Courier New"/>
                <a:sym typeface="Courier New"/>
              </a:rPr>
              <a:t>turn</a:t>
            </a:r>
            <a:r>
              <a:rPr lang="en-US"/>
              <a:t> không thể vừa bằng </a:t>
            </a:r>
            <a:r>
              <a:rPr lang="en-US" i="1">
                <a:latin typeface="Courier New"/>
                <a:ea typeface="Courier New"/>
                <a:cs typeface="Courier New"/>
                <a:sym typeface="Courier New"/>
              </a:rPr>
              <a:t>i</a:t>
            </a:r>
            <a:r>
              <a:rPr lang="en-US"/>
              <a:t>, vừa bằng </a:t>
            </a:r>
            <a:r>
              <a:rPr lang="en-US" i="1">
                <a:latin typeface="Courier New"/>
                <a:ea typeface="Courier New"/>
                <a:cs typeface="Courier New"/>
                <a:sym typeface="Courier New"/>
              </a:rPr>
              <a:t>j</a:t>
            </a:r>
            <a:r>
              <a:rPr lang="en-US"/>
              <a:t> được (nếu </a:t>
            </a:r>
            <a:r>
              <a:rPr lang="en-US">
                <a:latin typeface="Courier New"/>
                <a:ea typeface="Courier New"/>
                <a:cs typeface="Courier New"/>
                <a:sym typeface="Courier New"/>
              </a:rPr>
              <a:t>i = 0 </a:t>
            </a:r>
            <a:r>
              <a:rPr lang="en-US"/>
              <a:t>và </a:t>
            </a:r>
            <a:r>
              <a:rPr lang="en-US">
                <a:latin typeface="Courier New"/>
                <a:ea typeface="Courier New"/>
                <a:cs typeface="Courier New"/>
                <a:sym typeface="Courier New"/>
              </a:rPr>
              <a:t>j = 1 </a:t>
            </a:r>
            <a:r>
              <a:rPr lang="en-US"/>
              <a:t>thì </a:t>
            </a:r>
            <a:r>
              <a:rPr lang="en-US">
                <a:latin typeface="Courier New"/>
                <a:ea typeface="Courier New"/>
                <a:cs typeface="Courier New"/>
                <a:sym typeface="Courier New"/>
              </a:rPr>
              <a:t>turn</a:t>
            </a:r>
            <a:r>
              <a:rPr lang="en-US"/>
              <a:t> không thể vừa bằng 0, vừa bằng 1)</a:t>
            </a:r>
            <a:endParaRPr/>
          </a:p>
          <a:p>
            <a:pPr marL="228600" lvl="0" indent="-228600" algn="l" rtl="0">
              <a:lnSpc>
                <a:spcPct val="130000"/>
              </a:lnSpc>
              <a:spcBef>
                <a:spcPts val="600"/>
              </a:spcBef>
              <a:spcAft>
                <a:spcPts val="0"/>
              </a:spcAft>
              <a:buClr>
                <a:schemeClr val="dk1"/>
              </a:buClr>
              <a:buSzPts val="2800"/>
              <a:buChar char="•"/>
            </a:pPr>
            <a:r>
              <a:rPr lang="en-US"/>
              <a:t>Kiểm tra Progress và Bounded waiting?</a:t>
            </a:r>
            <a:endParaRPr/>
          </a:p>
        </p:txBody>
      </p:sp>
      <p:sp>
        <p:nvSpPr>
          <p:cNvPr id="722" name="Google Shape;722;p36"/>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23" name="Google Shape;723;p36"/>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36</a:t>
            </a:fld>
            <a:endParaRPr/>
          </a:p>
        </p:txBody>
      </p:sp>
      <p:sp>
        <p:nvSpPr>
          <p:cNvPr id="724" name="Google Shape;724;p36"/>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7"/>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5.4.2. Giải pháp Peterson</a:t>
            </a:r>
            <a:endParaRPr/>
          </a:p>
        </p:txBody>
      </p:sp>
      <p:sp>
        <p:nvSpPr>
          <p:cNvPr id="730" name="Google Shape;730;p37"/>
          <p:cNvSpPr>
            <a:spLocks noGrp="1"/>
          </p:cNvSpPr>
          <p:nvPr>
            <p:ph type="body" idx="1"/>
          </p:nvPr>
        </p:nvSpPr>
        <p:spPr>
          <a:xfrm>
            <a:off x="838200" y="2351313"/>
            <a:ext cx="3738824" cy="3757073"/>
          </a:xfrm>
          <a:prstGeom prst="roundRect">
            <a:avLst>
              <a:gd name="adj" fmla="val 810"/>
            </a:avLst>
          </a:prstGeom>
          <a:noFill/>
          <a:ln w="9525" cap="flat" cmpd="sng">
            <a:solidFill>
              <a:srgbClr val="00C6FF"/>
            </a:solidFill>
            <a:prstDash val="solid"/>
            <a:round/>
            <a:headEnd type="none" w="sm" len="sm"/>
            <a:tailEnd type="none" w="sm" len="sm"/>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rgbClr val="00C6FF"/>
              </a:buClr>
              <a:buSzPts val="1200"/>
              <a:buFont typeface="Arial"/>
              <a:buNone/>
            </a:pPr>
            <a:r>
              <a:rPr lang="en-US" sz="1200" b="1">
                <a:solidFill>
                  <a:srgbClr val="00C6FF"/>
                </a:solidFill>
              </a:rPr>
              <a:t>P</a:t>
            </a:r>
            <a:r>
              <a:rPr lang="en-US" sz="1200" b="1" baseline="-25000">
                <a:solidFill>
                  <a:srgbClr val="00C6FF"/>
                </a:solidFill>
              </a:rPr>
              <a:t>0</a:t>
            </a:r>
            <a:endParaRPr/>
          </a:p>
          <a:p>
            <a:pPr marL="228600" lvl="0"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while (true){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72FF"/>
                </a:solidFill>
                <a:latin typeface="Courier New"/>
                <a:ea typeface="Courier New"/>
                <a:cs typeface="Courier New"/>
                <a:sym typeface="Courier New"/>
              </a:rPr>
              <a:t>flag[0] = true; </a:t>
            </a:r>
            <a:endParaRPr/>
          </a:p>
          <a:p>
            <a:pPr marL="685800" lvl="1" indent="-228600" algn="l" rtl="0">
              <a:lnSpc>
                <a:spcPct val="130000"/>
              </a:lnSpc>
              <a:spcBef>
                <a:spcPts val="600"/>
              </a:spcBef>
              <a:spcAft>
                <a:spcPts val="0"/>
              </a:spcAft>
              <a:buClr>
                <a:srgbClr val="0072FF"/>
              </a:buClr>
              <a:buSzPts val="1200"/>
              <a:buNone/>
            </a:pPr>
            <a:r>
              <a:rPr lang="en-US" sz="1200" b="1">
                <a:solidFill>
                  <a:srgbClr val="0072FF"/>
                </a:solidFill>
                <a:latin typeface="Courier New"/>
                <a:ea typeface="Courier New"/>
                <a:cs typeface="Courier New"/>
                <a:sym typeface="Courier New"/>
              </a:rPr>
              <a:t>	turn = 1; </a:t>
            </a:r>
            <a:endParaRPr/>
          </a:p>
          <a:p>
            <a:pPr marL="685800" lvl="1" indent="-228600" algn="l" rtl="0">
              <a:lnSpc>
                <a:spcPct val="130000"/>
              </a:lnSpc>
              <a:spcBef>
                <a:spcPts val="600"/>
              </a:spcBef>
              <a:spcAft>
                <a:spcPts val="0"/>
              </a:spcAft>
              <a:buClr>
                <a:srgbClr val="0072FF"/>
              </a:buClr>
              <a:buSzPts val="1200"/>
              <a:buNone/>
            </a:pPr>
            <a:r>
              <a:rPr lang="en-US" sz="1200" b="1">
                <a:solidFill>
                  <a:srgbClr val="0072FF"/>
                </a:solidFill>
                <a:latin typeface="Courier New"/>
                <a:ea typeface="Courier New"/>
                <a:cs typeface="Courier New"/>
                <a:sym typeface="Courier New"/>
              </a:rPr>
              <a:t>	while (flag[1] &amp;&amp; turn = = 1);</a:t>
            </a:r>
            <a:endParaRPr sz="12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72FF"/>
                </a:solidFill>
                <a:latin typeface="Courier New"/>
                <a:ea typeface="Courier New"/>
                <a:cs typeface="Courier New"/>
                <a:sym typeface="Courier New"/>
              </a:rPr>
              <a:t>flag[0] = false;</a:t>
            </a: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p:txBody>
      </p:sp>
      <p:sp>
        <p:nvSpPr>
          <p:cNvPr id="731" name="Google Shape;731;p37"/>
          <p:cNvSpPr>
            <a:spLocks noGrp="1"/>
          </p:cNvSpPr>
          <p:nvPr>
            <p:ph type="body" idx="2"/>
          </p:nvPr>
        </p:nvSpPr>
        <p:spPr>
          <a:xfrm>
            <a:off x="4727749" y="2351313"/>
            <a:ext cx="3738824" cy="3757073"/>
          </a:xfrm>
          <a:prstGeom prst="roundRect">
            <a:avLst>
              <a:gd name="adj" fmla="val 676"/>
            </a:avLst>
          </a:prstGeom>
          <a:noFill/>
          <a:ln w="9525" cap="flat" cmpd="sng">
            <a:solidFill>
              <a:srgbClr val="FFC000"/>
            </a:solidFill>
            <a:prstDash val="solid"/>
            <a:round/>
            <a:headEnd type="none" w="sm" len="sm"/>
            <a:tailEnd type="none" w="sm" len="sm"/>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rgbClr val="FFC000"/>
              </a:buClr>
              <a:buSzPts val="1200"/>
              <a:buFont typeface="Arial"/>
              <a:buNone/>
            </a:pPr>
            <a:r>
              <a:rPr lang="en-US" sz="1200" b="1">
                <a:solidFill>
                  <a:srgbClr val="FFC000"/>
                </a:solidFill>
              </a:rPr>
              <a:t>P</a:t>
            </a:r>
            <a:r>
              <a:rPr lang="en-US" sz="1200" b="1" baseline="-25000">
                <a:solidFill>
                  <a:srgbClr val="FFC000"/>
                </a:solidFill>
              </a:rPr>
              <a:t>1</a:t>
            </a:r>
            <a:endParaRPr/>
          </a:p>
          <a:p>
            <a:pPr marL="228600" lvl="0"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while (true){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FFC000"/>
                </a:solidFill>
                <a:latin typeface="Courier New"/>
                <a:ea typeface="Courier New"/>
                <a:cs typeface="Courier New"/>
                <a:sym typeface="Courier New"/>
              </a:rPr>
              <a:t>flag[1] = true; </a:t>
            </a:r>
            <a:endParaRPr/>
          </a:p>
          <a:p>
            <a:pPr marL="685800" lvl="1" indent="-228600" algn="l" rtl="0">
              <a:lnSpc>
                <a:spcPct val="130000"/>
              </a:lnSpc>
              <a:spcBef>
                <a:spcPts val="600"/>
              </a:spcBef>
              <a:spcAft>
                <a:spcPts val="0"/>
              </a:spcAft>
              <a:buClr>
                <a:srgbClr val="FFC000"/>
              </a:buClr>
              <a:buSzPts val="1200"/>
              <a:buNone/>
            </a:pPr>
            <a:r>
              <a:rPr lang="en-US" sz="1200" b="1">
                <a:solidFill>
                  <a:srgbClr val="FFC000"/>
                </a:solidFill>
                <a:latin typeface="Courier New"/>
                <a:ea typeface="Courier New"/>
                <a:cs typeface="Courier New"/>
                <a:sym typeface="Courier New"/>
              </a:rPr>
              <a:t>	turn = 0; </a:t>
            </a:r>
            <a:endParaRPr/>
          </a:p>
          <a:p>
            <a:pPr marL="685800" lvl="1" indent="-228600" algn="l" rtl="0">
              <a:lnSpc>
                <a:spcPct val="130000"/>
              </a:lnSpc>
              <a:spcBef>
                <a:spcPts val="600"/>
              </a:spcBef>
              <a:spcAft>
                <a:spcPts val="0"/>
              </a:spcAft>
              <a:buClr>
                <a:srgbClr val="FFC000"/>
              </a:buClr>
              <a:buSzPts val="1200"/>
              <a:buNone/>
            </a:pPr>
            <a:r>
              <a:rPr lang="en-US" sz="1200" b="1">
                <a:solidFill>
                  <a:srgbClr val="FFC000"/>
                </a:solidFill>
                <a:latin typeface="Courier New"/>
                <a:ea typeface="Courier New"/>
                <a:cs typeface="Courier New"/>
                <a:sym typeface="Courier New"/>
              </a:rPr>
              <a:t>	while (flag[0] &amp;&amp; turn = = 0);</a:t>
            </a:r>
            <a:endParaRPr sz="1200">
              <a:solidFill>
                <a:srgbClr val="FFC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FFC000"/>
                </a:solidFill>
                <a:latin typeface="Courier New"/>
                <a:ea typeface="Courier New"/>
                <a:cs typeface="Courier New"/>
                <a:sym typeface="Courier New"/>
              </a:rPr>
              <a:t>flag[1] = false;</a:t>
            </a:r>
            <a:r>
              <a:rPr lang="en-US" sz="1200">
                <a:solidFill>
                  <a:srgbClr val="FFC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p:txBody>
      </p:sp>
      <p:sp>
        <p:nvSpPr>
          <p:cNvPr id="732" name="Google Shape;732;p37"/>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33" name="Google Shape;733;p37"/>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37</a:t>
            </a:fld>
            <a:endParaRPr/>
          </a:p>
        </p:txBody>
      </p:sp>
      <p:sp>
        <p:nvSpPr>
          <p:cNvPr id="734" name="Google Shape;734;p37"/>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35" name="Google Shape;735;p37"/>
          <p:cNvSpPr txBox="1"/>
          <p:nvPr/>
        </p:nvSpPr>
        <p:spPr>
          <a:xfrm>
            <a:off x="838200" y="1519269"/>
            <a:ext cx="5250155" cy="59433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Kiểm tra Progress🡪 Đảm bảo</a:t>
            </a:r>
            <a:endParaRPr sz="2800" b="1">
              <a:solidFill>
                <a:schemeClr val="dk1"/>
              </a:solidFill>
              <a:latin typeface="Arial"/>
              <a:ea typeface="Arial"/>
              <a:cs typeface="Arial"/>
              <a:sym typeface="Arial"/>
            </a:endParaRPr>
          </a:p>
        </p:txBody>
      </p:sp>
      <p:sp>
        <p:nvSpPr>
          <p:cNvPr id="736" name="Google Shape;736;p37"/>
          <p:cNvSpPr txBox="1"/>
          <p:nvPr/>
        </p:nvSpPr>
        <p:spPr>
          <a:xfrm>
            <a:off x="8656982" y="2205613"/>
            <a:ext cx="3451281" cy="712503"/>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400" b="1">
                <a:solidFill>
                  <a:srgbClr val="FFC000"/>
                </a:solidFill>
                <a:latin typeface="Arial"/>
                <a:ea typeface="Arial"/>
                <a:cs typeface="Arial"/>
                <a:sym typeface="Arial"/>
              </a:rPr>
              <a:t>P</a:t>
            </a:r>
            <a:r>
              <a:rPr lang="en-US" sz="1400" b="1" baseline="-25000">
                <a:solidFill>
                  <a:srgbClr val="FFC000"/>
                </a:solidFill>
                <a:latin typeface="Arial"/>
                <a:ea typeface="Arial"/>
                <a:cs typeface="Arial"/>
                <a:sym typeface="Arial"/>
              </a:rPr>
              <a:t>1</a:t>
            </a:r>
            <a:r>
              <a:rPr lang="en-US" sz="1400" b="1">
                <a:solidFill>
                  <a:srgbClr val="FFC000"/>
                </a:solidFill>
                <a:latin typeface="Arial"/>
                <a:ea typeface="Arial"/>
                <a:cs typeface="Arial"/>
                <a:sym typeface="Arial"/>
              </a:rPr>
              <a:t> không được vào CS:</a:t>
            </a:r>
            <a:endParaRPr/>
          </a:p>
          <a:p>
            <a:pPr marL="457200" marR="0" lvl="1" indent="0" algn="l" rtl="0">
              <a:lnSpc>
                <a:spcPct val="130000"/>
              </a:lnSpc>
              <a:spcBef>
                <a:spcPts val="600"/>
              </a:spcBef>
              <a:spcAft>
                <a:spcPts val="0"/>
              </a:spcAft>
              <a:buNone/>
            </a:pPr>
            <a:r>
              <a:rPr lang="en-US" sz="1400" b="0" i="0" u="none" strike="noStrike" cap="none">
                <a:solidFill>
                  <a:schemeClr val="dk1"/>
                </a:solidFill>
                <a:latin typeface="Courier New"/>
                <a:ea typeface="Courier New"/>
                <a:cs typeface="Courier New"/>
                <a:sym typeface="Courier New"/>
              </a:rPr>
              <a:t>flag [0] và turn = 0</a:t>
            </a:r>
            <a:endParaRPr/>
          </a:p>
        </p:txBody>
      </p:sp>
      <p:sp>
        <p:nvSpPr>
          <p:cNvPr id="737" name="Google Shape;737;p37"/>
          <p:cNvSpPr txBox="1"/>
          <p:nvPr/>
        </p:nvSpPr>
        <p:spPr>
          <a:xfrm>
            <a:off x="8656982" y="3163154"/>
            <a:ext cx="3451281" cy="1771319"/>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400" b="1">
                <a:solidFill>
                  <a:srgbClr val="00C6FF"/>
                </a:solidFill>
                <a:latin typeface="Arial"/>
                <a:ea typeface="Arial"/>
                <a:cs typeface="Arial"/>
                <a:sym typeface="Arial"/>
              </a:rPr>
              <a:t>P</a:t>
            </a:r>
            <a:r>
              <a:rPr lang="en-US" sz="1400" b="1" baseline="-25000">
                <a:solidFill>
                  <a:srgbClr val="00C6FF"/>
                </a:solidFill>
                <a:latin typeface="Arial"/>
                <a:ea typeface="Arial"/>
                <a:cs typeface="Arial"/>
                <a:sym typeface="Arial"/>
              </a:rPr>
              <a:t>0</a:t>
            </a:r>
            <a:r>
              <a:rPr lang="en-US" sz="1400" b="1">
                <a:solidFill>
                  <a:srgbClr val="00C6FF"/>
                </a:solidFill>
                <a:latin typeface="Arial"/>
                <a:ea typeface="Arial"/>
                <a:cs typeface="Arial"/>
                <a:sym typeface="Arial"/>
              </a:rPr>
              <a:t> không thực hiện CS:</a:t>
            </a:r>
            <a:endParaRPr sz="1400" b="1">
              <a:solidFill>
                <a:srgbClr val="00C6FF"/>
              </a:solidFill>
              <a:latin typeface="Courier New"/>
              <a:ea typeface="Courier New"/>
              <a:cs typeface="Courier New"/>
              <a:sym typeface="Courier New"/>
            </a:endParaRPr>
          </a:p>
          <a:p>
            <a:pPr marL="285750" marR="0" lvl="0" indent="-285750" algn="l" rtl="0">
              <a:lnSpc>
                <a:spcPct val="130000"/>
              </a:lnSpc>
              <a:spcBef>
                <a:spcPts val="600"/>
              </a:spcBef>
              <a:spcAft>
                <a:spcPts val="0"/>
              </a:spcAft>
              <a:buClr>
                <a:schemeClr val="dk1"/>
              </a:buClr>
              <a:buSzPts val="1400"/>
              <a:buFont typeface="Arial"/>
              <a:buChar char="•"/>
            </a:pPr>
            <a:r>
              <a:rPr lang="en-US" sz="1400">
                <a:solidFill>
                  <a:schemeClr val="dk1"/>
                </a:solidFill>
                <a:latin typeface="Arial"/>
                <a:ea typeface="Arial"/>
                <a:cs typeface="Arial"/>
                <a:sym typeface="Arial"/>
              </a:rPr>
              <a:t>Entry section:</a:t>
            </a:r>
            <a:endParaRPr/>
          </a:p>
          <a:p>
            <a:pPr marL="457200" marR="0" lvl="1" indent="0" algn="l" rtl="0">
              <a:lnSpc>
                <a:spcPct val="130000"/>
              </a:lnSpc>
              <a:spcBef>
                <a:spcPts val="600"/>
              </a:spcBef>
              <a:spcAft>
                <a:spcPts val="0"/>
              </a:spcAft>
              <a:buNone/>
            </a:pPr>
            <a:r>
              <a:rPr lang="en-US" sz="1400" b="0" i="0" u="none" strike="noStrike" cap="none">
                <a:solidFill>
                  <a:schemeClr val="dk1"/>
                </a:solidFill>
                <a:latin typeface="Courier New"/>
                <a:ea typeface="Courier New"/>
                <a:cs typeface="Courier New"/>
                <a:sym typeface="Courier New"/>
              </a:rPr>
              <a:t>turn = 1</a:t>
            </a:r>
            <a:endParaRPr/>
          </a:p>
          <a:p>
            <a:pPr marL="285750" marR="0" lvl="0" indent="-285750" algn="l" rtl="0">
              <a:lnSpc>
                <a:spcPct val="130000"/>
              </a:lnSpc>
              <a:spcBef>
                <a:spcPts val="600"/>
              </a:spcBef>
              <a:spcAft>
                <a:spcPts val="0"/>
              </a:spcAft>
              <a:buClr>
                <a:schemeClr val="dk1"/>
              </a:buClr>
              <a:buSzPts val="1400"/>
              <a:buFont typeface="Arial"/>
              <a:buChar char="•"/>
            </a:pPr>
            <a:r>
              <a:rPr lang="en-US" sz="1400">
                <a:solidFill>
                  <a:schemeClr val="dk1"/>
                </a:solidFill>
                <a:latin typeface="Arial"/>
                <a:ea typeface="Arial"/>
                <a:cs typeface="Arial"/>
                <a:sym typeface="Arial"/>
              </a:rPr>
              <a:t>Exit section:</a:t>
            </a:r>
            <a:endParaRPr/>
          </a:p>
          <a:p>
            <a:pPr marL="457200" marR="0" lvl="1" indent="0" algn="l" rtl="0">
              <a:lnSpc>
                <a:spcPct val="130000"/>
              </a:lnSpc>
              <a:spcBef>
                <a:spcPts val="600"/>
              </a:spcBef>
              <a:spcAft>
                <a:spcPts val="0"/>
              </a:spcAft>
              <a:buNone/>
            </a:pPr>
            <a:r>
              <a:rPr lang="en-US" sz="1400" b="0" i="0" u="none" strike="noStrike" cap="none">
                <a:solidFill>
                  <a:schemeClr val="dk1"/>
                </a:solidFill>
                <a:latin typeface="Courier New"/>
                <a:ea typeface="Courier New"/>
                <a:cs typeface="Courier New"/>
                <a:sym typeface="Courier New"/>
              </a:rPr>
              <a:t>flag [0] = false</a:t>
            </a:r>
            <a:endParaRPr/>
          </a:p>
        </p:txBody>
      </p:sp>
      <p:sp>
        <p:nvSpPr>
          <p:cNvPr id="738" name="Google Shape;738;p37"/>
          <p:cNvSpPr txBox="1"/>
          <p:nvPr/>
        </p:nvSpPr>
        <p:spPr>
          <a:xfrm>
            <a:off x="8656982" y="5280409"/>
            <a:ext cx="3106941" cy="903389"/>
          </a:xfrm>
          <a:prstGeom prst="rect">
            <a:avLst/>
          </a:prstGeom>
          <a:noFill/>
          <a:ln>
            <a:noFill/>
          </a:ln>
        </p:spPr>
        <p:txBody>
          <a:bodyPr spcFirstLastPara="1" wrap="square" lIns="91425" tIns="45700" rIns="91425" bIns="45700" anchor="t" anchorCtr="0">
            <a:spAutoFit/>
          </a:bodyPr>
          <a:lstStyle/>
          <a:p>
            <a:pPr marL="285750" marR="0" lvl="0" indent="-285750" algn="l" rtl="0">
              <a:lnSpc>
                <a:spcPct val="130000"/>
              </a:lnSpc>
              <a:spcBef>
                <a:spcPts val="0"/>
              </a:spcBef>
              <a:spcAft>
                <a:spcPts val="0"/>
              </a:spcAft>
              <a:buClr>
                <a:srgbClr val="00C6FF"/>
              </a:buClr>
              <a:buSzPts val="1400"/>
              <a:buFont typeface="Noto Sans Symbols"/>
              <a:buChar char="⮚"/>
            </a:pPr>
            <a:r>
              <a:rPr lang="en-US" sz="1400" b="1">
                <a:solidFill>
                  <a:srgbClr val="00C6FF"/>
                </a:solidFill>
                <a:latin typeface="Arial"/>
                <a:ea typeface="Arial"/>
                <a:cs typeface="Arial"/>
                <a:sym typeface="Arial"/>
              </a:rPr>
              <a:t>Nếu P</a:t>
            </a:r>
            <a:r>
              <a:rPr lang="en-US" sz="1400" b="1" baseline="-25000">
                <a:solidFill>
                  <a:srgbClr val="00C6FF"/>
                </a:solidFill>
                <a:latin typeface="Arial"/>
                <a:ea typeface="Arial"/>
                <a:cs typeface="Arial"/>
                <a:sym typeface="Arial"/>
              </a:rPr>
              <a:t>0</a:t>
            </a:r>
            <a:r>
              <a:rPr lang="en-US" sz="1400" b="1">
                <a:solidFill>
                  <a:srgbClr val="00C6FF"/>
                </a:solidFill>
                <a:latin typeface="Arial"/>
                <a:ea typeface="Arial"/>
                <a:cs typeface="Arial"/>
                <a:sym typeface="Arial"/>
              </a:rPr>
              <a:t> không vào CS,</a:t>
            </a:r>
            <a:br>
              <a:rPr lang="en-US" sz="1400" b="1">
                <a:solidFill>
                  <a:srgbClr val="00C6FF"/>
                </a:solidFill>
                <a:latin typeface="Arial"/>
                <a:ea typeface="Arial"/>
                <a:cs typeface="Arial"/>
                <a:sym typeface="Arial"/>
              </a:rPr>
            </a:br>
            <a:r>
              <a:rPr lang="en-US" sz="1400" b="1">
                <a:solidFill>
                  <a:srgbClr val="00C6FF"/>
                </a:solidFill>
                <a:latin typeface="Arial"/>
                <a:ea typeface="Arial"/>
                <a:cs typeface="Arial"/>
                <a:sym typeface="Arial"/>
              </a:rPr>
              <a:t>P</a:t>
            </a:r>
            <a:r>
              <a:rPr lang="en-US" sz="1400" b="1" baseline="-25000">
                <a:solidFill>
                  <a:srgbClr val="00C6FF"/>
                </a:solidFill>
                <a:latin typeface="Arial"/>
                <a:ea typeface="Arial"/>
                <a:cs typeface="Arial"/>
                <a:sym typeface="Arial"/>
              </a:rPr>
              <a:t>0</a:t>
            </a:r>
            <a:r>
              <a:rPr lang="en-US" sz="1400" b="1">
                <a:solidFill>
                  <a:srgbClr val="00C6FF"/>
                </a:solidFill>
                <a:latin typeface="Arial"/>
                <a:ea typeface="Arial"/>
                <a:cs typeface="Arial"/>
                <a:sym typeface="Arial"/>
              </a:rPr>
              <a:t> KHÔNG ngăn cản P</a:t>
            </a:r>
            <a:r>
              <a:rPr lang="en-US" sz="1400" b="1" baseline="-25000">
                <a:solidFill>
                  <a:srgbClr val="00C6FF"/>
                </a:solidFill>
                <a:latin typeface="Arial"/>
                <a:ea typeface="Arial"/>
                <a:cs typeface="Arial"/>
                <a:sym typeface="Arial"/>
              </a:rPr>
              <a:t>1</a:t>
            </a:r>
            <a:r>
              <a:rPr lang="en-US" sz="1400" b="1">
                <a:solidFill>
                  <a:srgbClr val="00C6FF"/>
                </a:solidFill>
                <a:latin typeface="Arial"/>
                <a:ea typeface="Arial"/>
                <a:cs typeface="Arial"/>
                <a:sym typeface="Arial"/>
              </a:rPr>
              <a:t> vào CS</a:t>
            </a:r>
            <a:br>
              <a:rPr lang="en-US" sz="1400" b="1">
                <a:solidFill>
                  <a:srgbClr val="00C6FF"/>
                </a:solidFill>
                <a:latin typeface="Arial"/>
                <a:ea typeface="Arial"/>
                <a:cs typeface="Arial"/>
                <a:sym typeface="Arial"/>
              </a:rPr>
            </a:br>
            <a:r>
              <a:rPr lang="en-US" sz="1400" b="1">
                <a:solidFill>
                  <a:srgbClr val="00C6FF"/>
                </a:solidFill>
                <a:latin typeface="Arial"/>
                <a:ea typeface="Arial"/>
                <a:cs typeface="Arial"/>
                <a:sym typeface="Arial"/>
              </a:rPr>
              <a:t>và ngược lại.</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38"/>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5.4.2. Giải pháp Peterson</a:t>
            </a:r>
            <a:endParaRPr/>
          </a:p>
        </p:txBody>
      </p:sp>
      <p:sp>
        <p:nvSpPr>
          <p:cNvPr id="744" name="Google Shape;744;p38"/>
          <p:cNvSpPr>
            <a:spLocks noGrp="1"/>
          </p:cNvSpPr>
          <p:nvPr>
            <p:ph type="body" idx="1"/>
          </p:nvPr>
        </p:nvSpPr>
        <p:spPr>
          <a:xfrm>
            <a:off x="838200" y="2351313"/>
            <a:ext cx="3738824" cy="3757073"/>
          </a:xfrm>
          <a:prstGeom prst="roundRect">
            <a:avLst>
              <a:gd name="adj" fmla="val 810"/>
            </a:avLst>
          </a:prstGeom>
          <a:noFill/>
          <a:ln w="9525" cap="flat" cmpd="sng">
            <a:solidFill>
              <a:srgbClr val="00C6FF"/>
            </a:solidFill>
            <a:prstDash val="solid"/>
            <a:round/>
            <a:headEnd type="none" w="sm" len="sm"/>
            <a:tailEnd type="none" w="sm" len="sm"/>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rgbClr val="00C6FF"/>
              </a:buClr>
              <a:buSzPts val="1200"/>
              <a:buFont typeface="Arial"/>
              <a:buNone/>
            </a:pPr>
            <a:r>
              <a:rPr lang="en-US" sz="1200" b="1">
                <a:solidFill>
                  <a:srgbClr val="00C6FF"/>
                </a:solidFill>
              </a:rPr>
              <a:t>P</a:t>
            </a:r>
            <a:r>
              <a:rPr lang="en-US" sz="1200" b="1" baseline="-25000">
                <a:solidFill>
                  <a:srgbClr val="00C6FF"/>
                </a:solidFill>
              </a:rPr>
              <a:t>0</a:t>
            </a:r>
            <a:endParaRPr/>
          </a:p>
          <a:p>
            <a:pPr marL="228600" lvl="0"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while (true){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72FF"/>
                </a:solidFill>
                <a:latin typeface="Courier New"/>
                <a:ea typeface="Courier New"/>
                <a:cs typeface="Courier New"/>
                <a:sym typeface="Courier New"/>
              </a:rPr>
              <a:t>flag[0] = true; </a:t>
            </a:r>
            <a:endParaRPr/>
          </a:p>
          <a:p>
            <a:pPr marL="685800" lvl="1" indent="-228600" algn="l" rtl="0">
              <a:lnSpc>
                <a:spcPct val="130000"/>
              </a:lnSpc>
              <a:spcBef>
                <a:spcPts val="600"/>
              </a:spcBef>
              <a:spcAft>
                <a:spcPts val="0"/>
              </a:spcAft>
              <a:buClr>
                <a:srgbClr val="0072FF"/>
              </a:buClr>
              <a:buSzPts val="1200"/>
              <a:buNone/>
            </a:pPr>
            <a:r>
              <a:rPr lang="en-US" sz="1200" b="1">
                <a:solidFill>
                  <a:srgbClr val="0072FF"/>
                </a:solidFill>
                <a:latin typeface="Courier New"/>
                <a:ea typeface="Courier New"/>
                <a:cs typeface="Courier New"/>
                <a:sym typeface="Courier New"/>
              </a:rPr>
              <a:t>	turn = 1; </a:t>
            </a:r>
            <a:endParaRPr/>
          </a:p>
          <a:p>
            <a:pPr marL="685800" lvl="1" indent="-228600" algn="l" rtl="0">
              <a:lnSpc>
                <a:spcPct val="130000"/>
              </a:lnSpc>
              <a:spcBef>
                <a:spcPts val="600"/>
              </a:spcBef>
              <a:spcAft>
                <a:spcPts val="0"/>
              </a:spcAft>
              <a:buClr>
                <a:srgbClr val="0072FF"/>
              </a:buClr>
              <a:buSzPts val="1200"/>
              <a:buNone/>
            </a:pPr>
            <a:r>
              <a:rPr lang="en-US" sz="1200" b="1">
                <a:solidFill>
                  <a:srgbClr val="0072FF"/>
                </a:solidFill>
                <a:latin typeface="Courier New"/>
                <a:ea typeface="Courier New"/>
                <a:cs typeface="Courier New"/>
                <a:sym typeface="Courier New"/>
              </a:rPr>
              <a:t>	while (flag[1] &amp;&amp; turn = = 1);</a:t>
            </a:r>
            <a:endParaRPr sz="1200">
              <a:solidFill>
                <a:srgbClr val="000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0072FF"/>
                </a:solidFill>
                <a:latin typeface="Courier New"/>
                <a:ea typeface="Courier New"/>
                <a:cs typeface="Courier New"/>
                <a:sym typeface="Courier New"/>
              </a:rPr>
              <a:t>flag[0] = false;</a:t>
            </a:r>
            <a:r>
              <a:rPr lang="en-US" sz="1200">
                <a:solidFill>
                  <a:srgbClr val="000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p:txBody>
      </p:sp>
      <p:sp>
        <p:nvSpPr>
          <p:cNvPr id="745" name="Google Shape;745;p38"/>
          <p:cNvSpPr>
            <a:spLocks noGrp="1"/>
          </p:cNvSpPr>
          <p:nvPr>
            <p:ph type="body" idx="2"/>
          </p:nvPr>
        </p:nvSpPr>
        <p:spPr>
          <a:xfrm>
            <a:off x="4727749" y="2351313"/>
            <a:ext cx="3738824" cy="3757073"/>
          </a:xfrm>
          <a:prstGeom prst="roundRect">
            <a:avLst>
              <a:gd name="adj" fmla="val 676"/>
            </a:avLst>
          </a:prstGeom>
          <a:noFill/>
          <a:ln w="9525" cap="flat" cmpd="sng">
            <a:solidFill>
              <a:srgbClr val="FFC000"/>
            </a:solidFill>
            <a:prstDash val="solid"/>
            <a:round/>
            <a:headEnd type="none" w="sm" len="sm"/>
            <a:tailEnd type="none" w="sm" len="sm"/>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rgbClr val="FFC000"/>
              </a:buClr>
              <a:buSzPts val="1200"/>
              <a:buFont typeface="Arial"/>
              <a:buNone/>
            </a:pPr>
            <a:r>
              <a:rPr lang="en-US" sz="1200" b="1">
                <a:solidFill>
                  <a:srgbClr val="FFC000"/>
                </a:solidFill>
              </a:rPr>
              <a:t>P</a:t>
            </a:r>
            <a:r>
              <a:rPr lang="en-US" sz="1200" b="1" baseline="-25000">
                <a:solidFill>
                  <a:srgbClr val="FFC000"/>
                </a:solidFill>
              </a:rPr>
              <a:t>1</a:t>
            </a:r>
            <a:endParaRPr/>
          </a:p>
          <a:p>
            <a:pPr marL="228600" lvl="0"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while (true){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FFC000"/>
                </a:solidFill>
                <a:latin typeface="Courier New"/>
                <a:ea typeface="Courier New"/>
                <a:cs typeface="Courier New"/>
                <a:sym typeface="Courier New"/>
              </a:rPr>
              <a:t>flag[1] = true; </a:t>
            </a:r>
            <a:endParaRPr/>
          </a:p>
          <a:p>
            <a:pPr marL="685800" lvl="1" indent="-228600" algn="l" rtl="0">
              <a:lnSpc>
                <a:spcPct val="130000"/>
              </a:lnSpc>
              <a:spcBef>
                <a:spcPts val="600"/>
              </a:spcBef>
              <a:spcAft>
                <a:spcPts val="0"/>
              </a:spcAft>
              <a:buClr>
                <a:srgbClr val="FFC000"/>
              </a:buClr>
              <a:buSzPts val="1200"/>
              <a:buNone/>
            </a:pPr>
            <a:r>
              <a:rPr lang="en-US" sz="1200" b="1">
                <a:solidFill>
                  <a:srgbClr val="FFC000"/>
                </a:solidFill>
                <a:latin typeface="Courier New"/>
                <a:ea typeface="Courier New"/>
                <a:cs typeface="Courier New"/>
                <a:sym typeface="Courier New"/>
              </a:rPr>
              <a:t>	turn = 0; </a:t>
            </a:r>
            <a:endParaRPr/>
          </a:p>
          <a:p>
            <a:pPr marL="685800" lvl="1" indent="-228600" algn="l" rtl="0">
              <a:lnSpc>
                <a:spcPct val="130000"/>
              </a:lnSpc>
              <a:spcBef>
                <a:spcPts val="600"/>
              </a:spcBef>
              <a:spcAft>
                <a:spcPts val="0"/>
              </a:spcAft>
              <a:buClr>
                <a:srgbClr val="FFC000"/>
              </a:buClr>
              <a:buSzPts val="1200"/>
              <a:buNone/>
            </a:pPr>
            <a:r>
              <a:rPr lang="en-US" sz="1200" b="1">
                <a:solidFill>
                  <a:srgbClr val="FFC000"/>
                </a:solidFill>
                <a:latin typeface="Courier New"/>
                <a:ea typeface="Courier New"/>
                <a:cs typeface="Courier New"/>
                <a:sym typeface="Courier New"/>
              </a:rPr>
              <a:t>	while (flag[0] &amp;&amp; turn = = 0);</a:t>
            </a:r>
            <a:endParaRPr sz="1200">
              <a:solidFill>
                <a:srgbClr val="FFC000"/>
              </a:solidFill>
              <a:latin typeface="Courier New"/>
              <a:ea typeface="Courier New"/>
              <a:cs typeface="Courier New"/>
              <a:sym typeface="Courier New"/>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critical section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a:t>
            </a:r>
            <a:r>
              <a:rPr lang="en-US" sz="1200" b="1">
                <a:solidFill>
                  <a:srgbClr val="FFC000"/>
                </a:solidFill>
                <a:latin typeface="Courier New"/>
                <a:ea typeface="Courier New"/>
                <a:cs typeface="Courier New"/>
                <a:sym typeface="Courier New"/>
              </a:rPr>
              <a:t>flag[1] = false;</a:t>
            </a:r>
            <a:r>
              <a:rPr lang="en-US" sz="1200">
                <a:solidFill>
                  <a:srgbClr val="FFC000"/>
                </a:solidFill>
                <a:latin typeface="Courier New"/>
                <a:ea typeface="Courier New"/>
                <a:cs typeface="Courier New"/>
                <a:sym typeface="Courier New"/>
              </a:rPr>
              <a:t>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	/* remainder section */ </a:t>
            </a:r>
            <a:endParaRPr/>
          </a:p>
          <a:p>
            <a:pPr marL="685800" lvl="1" indent="-228600" algn="l" rtl="0">
              <a:lnSpc>
                <a:spcPct val="130000"/>
              </a:lnSpc>
              <a:spcBef>
                <a:spcPts val="600"/>
              </a:spcBef>
              <a:spcAft>
                <a:spcPts val="0"/>
              </a:spcAft>
              <a:buClr>
                <a:srgbClr val="000000"/>
              </a:buClr>
              <a:buSzPts val="1200"/>
              <a:buNone/>
            </a:pPr>
            <a:r>
              <a:rPr lang="en-US" sz="1200">
                <a:solidFill>
                  <a:srgbClr val="000000"/>
                </a:solidFill>
                <a:latin typeface="Courier New"/>
                <a:ea typeface="Courier New"/>
                <a:cs typeface="Courier New"/>
                <a:sym typeface="Courier New"/>
              </a:rPr>
              <a:t>}</a:t>
            </a:r>
            <a:endParaRPr/>
          </a:p>
          <a:p>
            <a:pPr marL="228600" lvl="0" indent="-228600" algn="l" rtl="0">
              <a:lnSpc>
                <a:spcPct val="130000"/>
              </a:lnSpc>
              <a:spcBef>
                <a:spcPts val="600"/>
              </a:spcBef>
              <a:spcAft>
                <a:spcPts val="0"/>
              </a:spcAft>
              <a:buClr>
                <a:srgbClr val="000000"/>
              </a:buClr>
              <a:buSzPts val="1200"/>
              <a:buFont typeface="Arial"/>
              <a:buNone/>
            </a:pPr>
            <a:r>
              <a:rPr lang="en-US" sz="1200">
                <a:solidFill>
                  <a:srgbClr val="000000"/>
                </a:solidFill>
                <a:latin typeface="Courier New"/>
                <a:ea typeface="Courier New"/>
                <a:cs typeface="Courier New"/>
                <a:sym typeface="Courier New"/>
              </a:rPr>
              <a:t>}</a:t>
            </a:r>
            <a:endParaRPr/>
          </a:p>
        </p:txBody>
      </p:sp>
      <p:sp>
        <p:nvSpPr>
          <p:cNvPr id="746" name="Google Shape;746;p38"/>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47" name="Google Shape;747;p38"/>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38</a:t>
            </a:fld>
            <a:endParaRPr/>
          </a:p>
        </p:txBody>
      </p:sp>
      <p:sp>
        <p:nvSpPr>
          <p:cNvPr id="748" name="Google Shape;748;p38"/>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49" name="Google Shape;749;p38"/>
          <p:cNvSpPr txBox="1"/>
          <p:nvPr/>
        </p:nvSpPr>
        <p:spPr>
          <a:xfrm>
            <a:off x="838200" y="1519269"/>
            <a:ext cx="6732420" cy="59433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Kiểm tra Bounded Waiting 🡪 Đảm bảo</a:t>
            </a:r>
            <a:endParaRPr sz="2800" b="1">
              <a:solidFill>
                <a:schemeClr val="dk1"/>
              </a:solidFill>
              <a:latin typeface="Arial"/>
              <a:ea typeface="Arial"/>
              <a:cs typeface="Arial"/>
              <a:sym typeface="Arial"/>
            </a:endParaRPr>
          </a:p>
        </p:txBody>
      </p:sp>
      <p:sp>
        <p:nvSpPr>
          <p:cNvPr id="750" name="Google Shape;750;p38"/>
          <p:cNvSpPr txBox="1"/>
          <p:nvPr/>
        </p:nvSpPr>
        <p:spPr>
          <a:xfrm>
            <a:off x="8656982" y="2351313"/>
            <a:ext cx="3385967" cy="126041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30000"/>
              </a:lnSpc>
              <a:spcBef>
                <a:spcPts val="0"/>
              </a:spcBef>
              <a:spcAft>
                <a:spcPts val="0"/>
              </a:spcAft>
              <a:buClr>
                <a:srgbClr val="00C6FF"/>
              </a:buClr>
              <a:buSzPts val="1400"/>
              <a:buFont typeface="Noto Sans Symbols"/>
              <a:buChar char="⮚"/>
            </a:pPr>
            <a:r>
              <a:rPr lang="en-US" sz="1400" b="1">
                <a:solidFill>
                  <a:srgbClr val="00C6FF"/>
                </a:solidFill>
                <a:latin typeface="Arial"/>
                <a:ea typeface="Arial"/>
                <a:cs typeface="Arial"/>
                <a:sym typeface="Arial"/>
              </a:rPr>
              <a:t>P1 phải chờ tối đa là 1 lần P0 vào vùng tranh chấp</a:t>
            </a:r>
            <a:endParaRPr/>
          </a:p>
          <a:p>
            <a:pPr marL="285750" marR="0" lvl="0" indent="-285750" algn="l" rtl="0">
              <a:lnSpc>
                <a:spcPct val="130000"/>
              </a:lnSpc>
              <a:spcBef>
                <a:spcPts val="600"/>
              </a:spcBef>
              <a:spcAft>
                <a:spcPts val="0"/>
              </a:spcAft>
              <a:buClr>
                <a:srgbClr val="3F3F3F"/>
              </a:buClr>
              <a:buSzPts val="1400"/>
              <a:buFont typeface="Noto Sans Symbols"/>
              <a:buChar char="⮚"/>
            </a:pPr>
            <a:r>
              <a:rPr lang="en-US" sz="1400" i="1">
                <a:solidFill>
                  <a:srgbClr val="3F3F3F"/>
                </a:solidFill>
                <a:latin typeface="Arial"/>
                <a:ea typeface="Arial"/>
                <a:cs typeface="Arial"/>
                <a:sym typeface="Arial"/>
              </a:rPr>
              <a:t>CS thường rất nhỏ nên thời gian chờ đợi sẽ rất ngắn</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39"/>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39</a:t>
            </a:fld>
            <a:endParaRPr/>
          </a:p>
        </p:txBody>
      </p:sp>
      <p:sp>
        <p:nvSpPr>
          <p:cNvPr id="757" name="Google Shape;757;p39"/>
          <p:cNvSpPr txBox="1">
            <a:spLocks noGrp="1"/>
          </p:cNvSpPr>
          <p:nvPr>
            <p:ph type="body" idx="1"/>
          </p:nvPr>
        </p:nvSpPr>
        <p:spPr>
          <a:xfrm>
            <a:off x="1470929" y="1487155"/>
            <a:ext cx="9210469" cy="149252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100"/>
              <a:buNone/>
            </a:pPr>
            <a:r>
              <a:rPr lang="en-US" sz="4100"/>
              <a:t>CÁC GIẢI PHÁP DỰA TRÊN NGẮT</a:t>
            </a:r>
            <a:br>
              <a:rPr lang="en-US" sz="4100"/>
            </a:br>
            <a:r>
              <a:rPr lang="en-US" sz="4100"/>
              <a:t>(GIẢI PHÁP PHẦN MỀM)</a:t>
            </a:r>
            <a:endParaRPr/>
          </a:p>
        </p:txBody>
      </p:sp>
      <p:sp>
        <p:nvSpPr>
          <p:cNvPr id="758" name="Google Shape;758;p39"/>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5.4.3. Giải pháp Peterson và kiến trúc hiện đại</a:t>
            </a:r>
            <a:endParaRPr/>
          </a:p>
        </p:txBody>
      </p:sp>
      <p:sp>
        <p:nvSpPr>
          <p:cNvPr id="759" name="Google Shape;759;p39"/>
          <p:cNvSpPr txBox="1">
            <a:spLocks noGrp="1"/>
          </p:cNvSpPr>
          <p:nvPr>
            <p:ph type="body" idx="3"/>
          </p:nvPr>
        </p:nvSpPr>
        <p:spPr>
          <a:xfrm>
            <a:off x="1470930" y="4137397"/>
            <a:ext cx="7147030" cy="1233448"/>
          </a:xfrm>
          <a:prstGeom prst="rect">
            <a:avLst/>
          </a:prstGeom>
          <a:noFill/>
          <a:ln>
            <a:noFill/>
          </a:ln>
        </p:spPr>
        <p:txBody>
          <a:bodyPr spcFirstLastPara="1" wrap="square" lIns="91425" tIns="45700" rIns="91425" bIns="45700" anchor="ctr" anchorCtr="0">
            <a:normAutofit/>
          </a:bodyPr>
          <a:lstStyle/>
          <a:p>
            <a:pPr marL="0" lvl="0" indent="0" algn="just" rtl="0">
              <a:lnSpc>
                <a:spcPct val="150000"/>
              </a:lnSpc>
              <a:spcBef>
                <a:spcPts val="0"/>
              </a:spcBef>
              <a:spcAft>
                <a:spcPts val="0"/>
              </a:spcAft>
              <a:buClr>
                <a:srgbClr val="F2F2F2"/>
              </a:buClr>
              <a:buSzPts val="1000"/>
              <a:buNone/>
            </a:pPr>
            <a:r>
              <a:rPr lang="en-US"/>
              <a:t>Mặc dù giải pháp Peterson đã được chứng minh là hiệu quả ở trên, tuy nhiên trên các kiến trúc hiện đại thì việc này chưa được đảm bảo. Trên các hệ thống hiện đại, để cải thiện hiệu suất của hệ thống thì bộ vi xử lý và/hoặc trình biên dịch có thể sắp xếp lại các thao tác độc lập với nhau. Hãy cùng quan sát xem liệu việc này sẽ tác động như thế nào đến giải pháp Peterson trong phần này.</a:t>
            </a:r>
            <a:endParaRPr/>
          </a:p>
        </p:txBody>
      </p:sp>
      <p:sp>
        <p:nvSpPr>
          <p:cNvPr id="760" name="Google Shape;760;p39"/>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04.</a:t>
            </a:r>
            <a:endParaRPr/>
          </a:p>
        </p:txBody>
      </p:sp>
      <p:sp>
        <p:nvSpPr>
          <p:cNvPr id="761" name="Google Shape;761;p39"/>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62" name="Google Shape;762;p39"/>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311" name="Google Shape;311;p4"/>
          <p:cNvSpPr txBox="1">
            <a:spLocks noGrp="1"/>
          </p:cNvSpPr>
          <p:nvPr>
            <p:ph type="body" idx="1"/>
          </p:nvPr>
        </p:nvSpPr>
        <p:spPr>
          <a:xfrm>
            <a:off x="1470930" y="2095027"/>
            <a:ext cx="6264164" cy="88465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400"/>
              <a:buNone/>
            </a:pPr>
            <a:r>
              <a:rPr lang="en-US"/>
              <a:t>RACE CONDITION</a:t>
            </a:r>
            <a:endParaRPr/>
          </a:p>
        </p:txBody>
      </p:sp>
      <p:sp>
        <p:nvSpPr>
          <p:cNvPr id="312" name="Google Shape;312;p4"/>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5.1.1 Bài toán Producer vs. Consumer</a:t>
            </a:r>
            <a:endParaRPr/>
          </a:p>
        </p:txBody>
      </p:sp>
      <p:sp>
        <p:nvSpPr>
          <p:cNvPr id="313" name="Google Shape;313;p4"/>
          <p:cNvSpPr txBox="1">
            <a:spLocks noGrp="1"/>
          </p:cNvSpPr>
          <p:nvPr>
            <p:ph type="body" idx="3"/>
          </p:nvPr>
        </p:nvSpPr>
        <p:spPr>
          <a:xfrm>
            <a:off x="1470930" y="4137397"/>
            <a:ext cx="7147030" cy="1483474"/>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Bài toán Producer vs. Consumer mô tả về 02 tiến trình bao gồm: “Sản xuất” và “Bán hàng”. Nếu gọi biến </a:t>
            </a:r>
            <a:r>
              <a:rPr lang="en-US">
                <a:latin typeface="Courier New"/>
                <a:ea typeface="Courier New"/>
                <a:cs typeface="Courier New"/>
                <a:sym typeface="Courier New"/>
              </a:rPr>
              <a:t>count</a:t>
            </a:r>
            <a:r>
              <a:rPr lang="en-US"/>
              <a:t> mô tả số lượng hàng hóa, thì tiến trình “Sản xuất” sẽ làm tăng giá trị của </a:t>
            </a:r>
            <a:r>
              <a:rPr lang="en-US">
                <a:latin typeface="Courier New"/>
                <a:ea typeface="Courier New"/>
                <a:cs typeface="Courier New"/>
                <a:sym typeface="Courier New"/>
              </a:rPr>
              <a:t>count</a:t>
            </a:r>
            <a:r>
              <a:rPr lang="en-US"/>
              <a:t>; ngược lại, tiến trình “Bán hàng” sẽ làm giảm giá trị này. Khi ”Sản xuất” và “Bán hang” diễn ra đồng thời, biến </a:t>
            </a:r>
            <a:r>
              <a:rPr lang="en-US">
                <a:latin typeface="Courier New"/>
                <a:ea typeface="Courier New"/>
                <a:cs typeface="Courier New"/>
                <a:sym typeface="Courier New"/>
              </a:rPr>
              <a:t>count</a:t>
            </a:r>
            <a:r>
              <a:rPr lang="en-US"/>
              <a:t> sẽ chịu tác động của việc tăng và giảm cùng lúc. Khi đó, liệu rằng giá trị của </a:t>
            </a:r>
            <a:r>
              <a:rPr lang="en-US">
                <a:latin typeface="Courier New"/>
                <a:ea typeface="Courier New"/>
                <a:cs typeface="Courier New"/>
                <a:sym typeface="Courier New"/>
              </a:rPr>
              <a:t>count</a:t>
            </a:r>
            <a:r>
              <a:rPr lang="en-US"/>
              <a:t> có còn đúng với logic?</a:t>
            </a:r>
            <a:endParaRPr/>
          </a:p>
        </p:txBody>
      </p:sp>
      <p:sp>
        <p:nvSpPr>
          <p:cNvPr id="314" name="Google Shape;314;p4"/>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01.</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40"/>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72FF"/>
              </a:buClr>
              <a:buSzPts val="4000"/>
              <a:buFont typeface="Times New Roman"/>
              <a:buNone/>
            </a:pPr>
            <a:r>
              <a:rPr lang="en-US" sz="4000"/>
              <a:t>5.4.3. Giải pháp Peterson và kiến trúc hiện đại</a:t>
            </a:r>
            <a:endParaRPr/>
          </a:p>
        </p:txBody>
      </p:sp>
      <p:sp>
        <p:nvSpPr>
          <p:cNvPr id="768" name="Google Shape;768;p40"/>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30000"/>
              </a:lnSpc>
              <a:spcBef>
                <a:spcPts val="0"/>
              </a:spcBef>
              <a:spcAft>
                <a:spcPts val="0"/>
              </a:spcAft>
              <a:buClr>
                <a:schemeClr val="dk1"/>
              </a:buClr>
              <a:buSzPct val="100000"/>
              <a:buChar char="•"/>
            </a:pPr>
            <a:r>
              <a:rPr lang="en-US"/>
              <a:t>Để cải thiện hiệu suất, vi xử lý và/hoặc trình biên dịch sẽ sắp xếp lại các thao tác mà độc lập với nhau.</a:t>
            </a:r>
            <a:endParaRPr/>
          </a:p>
          <a:p>
            <a:pPr marL="228600" lvl="0" indent="-228600" algn="l" rtl="0">
              <a:lnSpc>
                <a:spcPct val="130000"/>
              </a:lnSpc>
              <a:spcBef>
                <a:spcPts val="600"/>
              </a:spcBef>
              <a:spcAft>
                <a:spcPts val="0"/>
              </a:spcAft>
              <a:buClr>
                <a:schemeClr val="dk1"/>
              </a:buClr>
              <a:buSzPct val="100000"/>
              <a:buChar char="•"/>
            </a:pPr>
            <a:r>
              <a:rPr lang="en-US"/>
              <a:t>Việc hiểu vì sao giải pháp Peterson không hoạt động trên kiến trúc hiện đại sẽ giúp hiểu rõ hơn về race condition.</a:t>
            </a:r>
            <a:endParaRPr/>
          </a:p>
          <a:p>
            <a:pPr marL="228600" lvl="0" indent="-228600" algn="l" rtl="0">
              <a:lnSpc>
                <a:spcPct val="130000"/>
              </a:lnSpc>
              <a:spcBef>
                <a:spcPts val="600"/>
              </a:spcBef>
              <a:spcAft>
                <a:spcPts val="0"/>
              </a:spcAft>
              <a:buClr>
                <a:schemeClr val="dk1"/>
              </a:buClr>
              <a:buSzPct val="100000"/>
              <a:buChar char="•"/>
            </a:pPr>
            <a:r>
              <a:rPr lang="en-US"/>
              <a:t>Với các tiến trình đơn tiểu trình thì việc thực hiện các lệnh sẽ không có gì thay đổi</a:t>
            </a:r>
            <a:endParaRPr/>
          </a:p>
          <a:p>
            <a:pPr marL="228600" lvl="0" indent="-228600" algn="l" rtl="0">
              <a:lnSpc>
                <a:spcPct val="130000"/>
              </a:lnSpc>
              <a:spcBef>
                <a:spcPts val="600"/>
              </a:spcBef>
              <a:spcAft>
                <a:spcPts val="0"/>
              </a:spcAft>
              <a:buClr>
                <a:schemeClr val="dk1"/>
              </a:buClr>
              <a:buSzPct val="100000"/>
              <a:buChar char="•"/>
            </a:pPr>
            <a:r>
              <a:rPr lang="en-US"/>
              <a:t>Với các tiến trình đa tiểu trình, việc sắp xếp lại các thao tác có thể dẫn đến kết quả không nhất quán hoặc không dự đoán được.</a:t>
            </a:r>
            <a:endParaRPr/>
          </a:p>
        </p:txBody>
      </p:sp>
      <p:sp>
        <p:nvSpPr>
          <p:cNvPr id="769" name="Google Shape;769;p40"/>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70" name="Google Shape;770;p40"/>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40</a:t>
            </a:fld>
            <a:endParaRPr/>
          </a:p>
        </p:txBody>
      </p:sp>
      <p:sp>
        <p:nvSpPr>
          <p:cNvPr id="771" name="Google Shape;771;p40"/>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1"/>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72FF"/>
              </a:buClr>
              <a:buSzPts val="4000"/>
              <a:buFont typeface="Times New Roman"/>
              <a:buNone/>
            </a:pPr>
            <a:r>
              <a:rPr lang="en-US" sz="4000"/>
              <a:t>5.4.3. Giải pháp Peterson và kiến trúc hiện đại</a:t>
            </a:r>
            <a:endParaRPr/>
          </a:p>
        </p:txBody>
      </p:sp>
      <p:sp>
        <p:nvSpPr>
          <p:cNvPr id="777" name="Google Shape;777;p41"/>
          <p:cNvSpPr txBox="1">
            <a:spLocks noGrp="1"/>
          </p:cNvSpPr>
          <p:nvPr>
            <p:ph type="body" idx="1"/>
          </p:nvPr>
        </p:nvSpPr>
        <p:spPr>
          <a:xfrm>
            <a:off x="838200" y="2406580"/>
            <a:ext cx="10515600" cy="3770383"/>
          </a:xfrm>
          <a:prstGeom prst="rect">
            <a:avLst/>
          </a:prstGeom>
          <a:noFill/>
          <a:ln>
            <a:noFill/>
          </a:ln>
        </p:spPr>
        <p:txBody>
          <a:bodyPr spcFirstLastPara="1" wrap="square" lIns="91425" tIns="45700" rIns="91425" bIns="45700" anchor="t" anchorCtr="0">
            <a:noAutofit/>
          </a:bodyPr>
          <a:lstStyle/>
          <a:p>
            <a:pPr marL="228600" lvl="0" indent="-228600" algn="l" rtl="0">
              <a:lnSpc>
                <a:spcPct val="130000"/>
              </a:lnSpc>
              <a:spcBef>
                <a:spcPts val="0"/>
              </a:spcBef>
              <a:spcAft>
                <a:spcPts val="0"/>
              </a:spcAft>
              <a:buClr>
                <a:schemeClr val="dk1"/>
              </a:buClr>
              <a:buSzPts val="1600"/>
              <a:buChar char="•"/>
            </a:pPr>
            <a:r>
              <a:rPr lang="en-US" sz="1600"/>
              <a:t>Có 2 tiểu trình cùng chia sẻ dữ liệu:</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boolean flag = false;</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int x = 0;</a:t>
            </a:r>
            <a:endParaRPr/>
          </a:p>
          <a:p>
            <a:pPr marL="228600" lvl="0" indent="-228600" algn="l" rtl="0">
              <a:lnSpc>
                <a:spcPct val="130000"/>
              </a:lnSpc>
              <a:spcBef>
                <a:spcPts val="600"/>
              </a:spcBef>
              <a:spcAft>
                <a:spcPts val="0"/>
              </a:spcAft>
              <a:buClr>
                <a:schemeClr val="dk1"/>
              </a:buClr>
              <a:buSzPts val="1600"/>
              <a:buChar char="•"/>
            </a:pPr>
            <a:r>
              <a:rPr lang="en-US" sz="1600"/>
              <a:t>Thread1 thực hiện:</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while (!flag);</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print x;</a:t>
            </a:r>
            <a:endParaRPr/>
          </a:p>
          <a:p>
            <a:pPr marL="228600" lvl="0" indent="-228600" algn="l" rtl="0">
              <a:lnSpc>
                <a:spcPct val="130000"/>
              </a:lnSpc>
              <a:spcBef>
                <a:spcPts val="600"/>
              </a:spcBef>
              <a:spcAft>
                <a:spcPts val="0"/>
              </a:spcAft>
              <a:buClr>
                <a:schemeClr val="dk1"/>
              </a:buClr>
              <a:buSzPts val="1600"/>
              <a:buChar char="•"/>
            </a:pPr>
            <a:r>
              <a:rPr lang="en-US" sz="1600"/>
              <a:t>Thread2 thực hiện:</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x = 100;</a:t>
            </a:r>
            <a:endParaRPr/>
          </a:p>
          <a:p>
            <a:pPr marL="457200" lvl="1" indent="0" algn="l" rtl="0">
              <a:lnSpc>
                <a:spcPct val="130000"/>
              </a:lnSpc>
              <a:spcBef>
                <a:spcPts val="600"/>
              </a:spcBef>
              <a:spcAft>
                <a:spcPts val="0"/>
              </a:spcAft>
              <a:buClr>
                <a:schemeClr val="dk1"/>
              </a:buClr>
              <a:buSzPts val="1400"/>
              <a:buNone/>
            </a:pPr>
            <a:r>
              <a:rPr lang="en-US" sz="1400">
                <a:latin typeface="Courier New"/>
                <a:ea typeface="Courier New"/>
                <a:cs typeface="Courier New"/>
                <a:sym typeface="Courier New"/>
              </a:rPr>
              <a:t>flag = true;</a:t>
            </a:r>
            <a:endParaRPr/>
          </a:p>
          <a:p>
            <a:pPr marL="228600" lvl="0" indent="-228600" algn="l" rtl="0">
              <a:lnSpc>
                <a:spcPct val="130000"/>
              </a:lnSpc>
              <a:spcBef>
                <a:spcPts val="600"/>
              </a:spcBef>
              <a:spcAft>
                <a:spcPts val="0"/>
              </a:spcAft>
              <a:buClr>
                <a:schemeClr val="dk1"/>
              </a:buClr>
              <a:buSzPts val="1600"/>
              <a:buChar char="•"/>
            </a:pPr>
            <a:r>
              <a:rPr lang="en-US" sz="1600"/>
              <a:t>Kết quả kỳ vọng được in ra là:</a:t>
            </a:r>
            <a:endParaRPr/>
          </a:p>
          <a:p>
            <a:pPr marL="457200" lvl="1" indent="0" algn="l" rtl="0">
              <a:lnSpc>
                <a:spcPct val="130000"/>
              </a:lnSpc>
              <a:spcBef>
                <a:spcPts val="600"/>
              </a:spcBef>
              <a:spcAft>
                <a:spcPts val="0"/>
              </a:spcAft>
              <a:buClr>
                <a:srgbClr val="00C6FF"/>
              </a:buClr>
              <a:buSzPts val="1400"/>
              <a:buNone/>
            </a:pPr>
            <a:r>
              <a:rPr lang="en-US" sz="1400" b="1">
                <a:solidFill>
                  <a:srgbClr val="00C6FF"/>
                </a:solidFill>
                <a:latin typeface="Courier New"/>
                <a:ea typeface="Courier New"/>
                <a:cs typeface="Courier New"/>
                <a:sym typeface="Courier New"/>
              </a:rPr>
              <a:t>100</a:t>
            </a:r>
            <a:endParaRPr/>
          </a:p>
        </p:txBody>
      </p:sp>
      <p:sp>
        <p:nvSpPr>
          <p:cNvPr id="778" name="Google Shape;778;p41"/>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79" name="Google Shape;779;p41"/>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41</a:t>
            </a:fld>
            <a:endParaRPr/>
          </a:p>
        </p:txBody>
      </p:sp>
      <p:sp>
        <p:nvSpPr>
          <p:cNvPr id="780" name="Google Shape;780;p41"/>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81" name="Google Shape;781;p41"/>
          <p:cNvSpPr txBox="1"/>
          <p:nvPr/>
        </p:nvSpPr>
        <p:spPr>
          <a:xfrm>
            <a:off x="838200" y="1519269"/>
            <a:ext cx="4616970" cy="59420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Ví dụ về kiến trúc hiện đại</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42"/>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72FF"/>
              </a:buClr>
              <a:buSzPts val="4000"/>
              <a:buFont typeface="Times New Roman"/>
              <a:buNone/>
            </a:pPr>
            <a:r>
              <a:rPr lang="en-US" sz="4000"/>
              <a:t>5.4.3. Giải pháp Peterson và kiến trúc hiện đại</a:t>
            </a:r>
            <a:endParaRPr/>
          </a:p>
        </p:txBody>
      </p:sp>
      <p:sp>
        <p:nvSpPr>
          <p:cNvPr id="787" name="Google Shape;787;p42"/>
          <p:cNvSpPr txBox="1">
            <a:spLocks noGrp="1"/>
          </p:cNvSpPr>
          <p:nvPr>
            <p:ph type="body" idx="1"/>
          </p:nvPr>
        </p:nvSpPr>
        <p:spPr>
          <a:xfrm>
            <a:off x="838200" y="2406580"/>
            <a:ext cx="5381730" cy="3770383"/>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130000"/>
              </a:lnSpc>
              <a:spcBef>
                <a:spcPts val="0"/>
              </a:spcBef>
              <a:spcAft>
                <a:spcPts val="0"/>
              </a:spcAft>
              <a:buClr>
                <a:schemeClr val="dk1"/>
              </a:buClr>
              <a:buSzPct val="100000"/>
              <a:buChar char="•"/>
            </a:pPr>
            <a:r>
              <a:rPr lang="en-US"/>
              <a:t>Tuy nhiên, bởi vì biến flag và biến x là độc lập với nhau nên các thao tác:</a:t>
            </a:r>
            <a:endParaRPr/>
          </a:p>
          <a:p>
            <a:pPr marL="457200" lvl="1" indent="0" algn="l" rtl="0">
              <a:lnSpc>
                <a:spcPct val="130000"/>
              </a:lnSpc>
              <a:spcBef>
                <a:spcPts val="600"/>
              </a:spcBef>
              <a:spcAft>
                <a:spcPts val="0"/>
              </a:spcAft>
              <a:buClr>
                <a:srgbClr val="00C6FF"/>
              </a:buClr>
              <a:buSzPct val="100000"/>
              <a:buNone/>
            </a:pPr>
            <a:r>
              <a:rPr lang="en-US" b="1">
                <a:solidFill>
                  <a:srgbClr val="00C6FF"/>
                </a:solidFill>
                <a:latin typeface="Courier New"/>
                <a:ea typeface="Courier New"/>
                <a:cs typeface="Courier New"/>
                <a:sym typeface="Courier New"/>
              </a:rPr>
              <a:t>flag = true;</a:t>
            </a:r>
            <a:endParaRPr/>
          </a:p>
          <a:p>
            <a:pPr marL="457200" lvl="1" indent="0" algn="l" rtl="0">
              <a:lnSpc>
                <a:spcPct val="130000"/>
              </a:lnSpc>
              <a:spcBef>
                <a:spcPts val="600"/>
              </a:spcBef>
              <a:spcAft>
                <a:spcPts val="0"/>
              </a:spcAft>
              <a:buClr>
                <a:srgbClr val="00C6FF"/>
              </a:buClr>
              <a:buSzPct val="100000"/>
              <a:buNone/>
            </a:pPr>
            <a:r>
              <a:rPr lang="en-US" b="1">
                <a:solidFill>
                  <a:srgbClr val="00C6FF"/>
                </a:solidFill>
                <a:latin typeface="Courier New"/>
                <a:ea typeface="Courier New"/>
                <a:cs typeface="Courier New"/>
                <a:sym typeface="Courier New"/>
              </a:rPr>
              <a:t>x = 100;</a:t>
            </a:r>
            <a:endParaRPr/>
          </a:p>
          <a:p>
            <a:pPr marL="457200" lvl="1" indent="0" algn="l" rtl="0">
              <a:lnSpc>
                <a:spcPct val="130000"/>
              </a:lnSpc>
              <a:spcBef>
                <a:spcPts val="600"/>
              </a:spcBef>
              <a:spcAft>
                <a:spcPts val="0"/>
              </a:spcAft>
              <a:buClr>
                <a:schemeClr val="dk1"/>
              </a:buClr>
              <a:buSzPct val="100000"/>
              <a:buNone/>
            </a:pPr>
            <a:r>
              <a:rPr lang="en-US"/>
              <a:t>có thể bị </a:t>
            </a:r>
            <a:r>
              <a:rPr lang="en-US" b="1">
                <a:solidFill>
                  <a:srgbClr val="00C6FF"/>
                </a:solidFill>
              </a:rPr>
              <a:t>sắp xếp lại </a:t>
            </a:r>
            <a:r>
              <a:rPr lang="en-US"/>
              <a:t>thứ tự thực hiện.</a:t>
            </a:r>
            <a:endParaRPr/>
          </a:p>
          <a:p>
            <a:pPr marL="228600" lvl="0" indent="-228600" algn="l" rtl="0">
              <a:lnSpc>
                <a:spcPct val="130000"/>
              </a:lnSpc>
              <a:spcBef>
                <a:spcPts val="600"/>
              </a:spcBef>
              <a:spcAft>
                <a:spcPts val="0"/>
              </a:spcAft>
              <a:buClr>
                <a:schemeClr val="dk1"/>
              </a:buClr>
              <a:buSzPct val="100000"/>
              <a:buChar char="•"/>
            </a:pPr>
            <a:r>
              <a:rPr lang="en-US"/>
              <a:t>Trong trường hợp này, kết quả có thể được in ra là:</a:t>
            </a:r>
            <a:endParaRPr/>
          </a:p>
          <a:p>
            <a:pPr marL="457200" lvl="1" indent="0" algn="l" rtl="0">
              <a:lnSpc>
                <a:spcPct val="130000"/>
              </a:lnSpc>
              <a:spcBef>
                <a:spcPts val="600"/>
              </a:spcBef>
              <a:spcAft>
                <a:spcPts val="0"/>
              </a:spcAft>
              <a:buClr>
                <a:srgbClr val="FFC000"/>
              </a:buClr>
              <a:buSzPct val="100000"/>
              <a:buNone/>
            </a:pPr>
            <a:r>
              <a:rPr lang="en-US" b="1">
                <a:solidFill>
                  <a:srgbClr val="FFC000"/>
                </a:solidFill>
                <a:latin typeface="Courier New"/>
                <a:ea typeface="Courier New"/>
                <a:cs typeface="Courier New"/>
                <a:sym typeface="Courier New"/>
              </a:rPr>
              <a:t>0</a:t>
            </a:r>
            <a:endParaRPr b="1">
              <a:solidFill>
                <a:srgbClr val="FFC000"/>
              </a:solidFill>
              <a:latin typeface="Courier New"/>
              <a:ea typeface="Courier New"/>
              <a:cs typeface="Courier New"/>
              <a:sym typeface="Courier New"/>
            </a:endParaRPr>
          </a:p>
        </p:txBody>
      </p:sp>
      <p:sp>
        <p:nvSpPr>
          <p:cNvPr id="788" name="Google Shape;788;p42"/>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789" name="Google Shape;789;p42"/>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42</a:t>
            </a:fld>
            <a:endParaRPr/>
          </a:p>
        </p:txBody>
      </p:sp>
      <p:sp>
        <p:nvSpPr>
          <p:cNvPr id="790" name="Google Shape;790;p42"/>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791" name="Google Shape;791;p42"/>
          <p:cNvSpPr txBox="1"/>
          <p:nvPr/>
        </p:nvSpPr>
        <p:spPr>
          <a:xfrm>
            <a:off x="838200" y="1519269"/>
            <a:ext cx="4616970" cy="59420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Ví dụ về kiến trúc hiện đại</a:t>
            </a:r>
            <a:endParaRPr/>
          </a:p>
        </p:txBody>
      </p:sp>
      <p:sp>
        <p:nvSpPr>
          <p:cNvPr id="792" name="Google Shape;792;p42"/>
          <p:cNvSpPr txBox="1"/>
          <p:nvPr/>
        </p:nvSpPr>
        <p:spPr>
          <a:xfrm>
            <a:off x="6802733" y="2406580"/>
            <a:ext cx="2653290" cy="122572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chemeClr val="dk1"/>
                </a:solidFill>
                <a:latin typeface="Courier New"/>
                <a:ea typeface="Courier New"/>
                <a:cs typeface="Courier New"/>
                <a:sym typeface="Courier New"/>
              </a:rPr>
              <a:t>Khởi tạo:</a:t>
            </a:r>
            <a:endParaRPr/>
          </a:p>
          <a:p>
            <a:pPr marL="0" marR="0" lvl="0" indent="0" algn="l" rtl="0">
              <a:lnSpc>
                <a:spcPct val="130000"/>
              </a:lnSpc>
              <a:spcBef>
                <a:spcPts val="600"/>
              </a:spcBef>
              <a:spcAft>
                <a:spcPts val="0"/>
              </a:spcAft>
              <a:buNone/>
            </a:pPr>
            <a:r>
              <a:rPr lang="en-US" sz="1600">
                <a:solidFill>
                  <a:schemeClr val="dk1"/>
                </a:solidFill>
                <a:latin typeface="Courier New"/>
                <a:ea typeface="Courier New"/>
                <a:cs typeface="Courier New"/>
                <a:sym typeface="Courier New"/>
              </a:rPr>
              <a:t>boolean flag = false</a:t>
            </a:r>
            <a:endParaRPr/>
          </a:p>
          <a:p>
            <a:pPr marL="0" marR="0" lvl="0" indent="0" algn="l" rtl="0">
              <a:lnSpc>
                <a:spcPct val="130000"/>
              </a:lnSpc>
              <a:spcBef>
                <a:spcPts val="600"/>
              </a:spcBef>
              <a:spcAft>
                <a:spcPts val="0"/>
              </a:spcAft>
              <a:buNone/>
            </a:pPr>
            <a:r>
              <a:rPr lang="en-US" sz="1600">
                <a:solidFill>
                  <a:schemeClr val="dk1"/>
                </a:solidFill>
                <a:latin typeface="Courier New"/>
                <a:ea typeface="Courier New"/>
                <a:cs typeface="Courier New"/>
                <a:sym typeface="Courier New"/>
              </a:rPr>
              <a:t>int x = 0</a:t>
            </a:r>
            <a:endParaRPr/>
          </a:p>
        </p:txBody>
      </p:sp>
      <p:sp>
        <p:nvSpPr>
          <p:cNvPr id="793" name="Google Shape;793;p42"/>
          <p:cNvSpPr txBox="1"/>
          <p:nvPr/>
        </p:nvSpPr>
        <p:spPr>
          <a:xfrm>
            <a:off x="6802733" y="3796596"/>
            <a:ext cx="1912703" cy="122572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rgbClr val="00C6FF"/>
                </a:solidFill>
                <a:latin typeface="Courier New"/>
                <a:ea typeface="Courier New"/>
                <a:cs typeface="Courier New"/>
                <a:sym typeface="Courier New"/>
              </a:rPr>
              <a:t>Thread1:</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while (!flag);</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print x;</a:t>
            </a:r>
            <a:endParaRPr/>
          </a:p>
        </p:txBody>
      </p:sp>
      <p:sp>
        <p:nvSpPr>
          <p:cNvPr id="794" name="Google Shape;794;p42"/>
          <p:cNvSpPr txBox="1"/>
          <p:nvPr/>
        </p:nvSpPr>
        <p:spPr>
          <a:xfrm>
            <a:off x="9355015" y="3796595"/>
            <a:ext cx="2529860" cy="1188018"/>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rgbClr val="FFC000"/>
                </a:solidFill>
                <a:latin typeface="Courier New"/>
                <a:ea typeface="Courier New"/>
                <a:cs typeface="Courier New"/>
                <a:sym typeface="Courier New"/>
              </a:rPr>
              <a:t>Thread2 (original):</a:t>
            </a:r>
            <a:endParaRPr/>
          </a:p>
          <a:p>
            <a:pPr marL="0" marR="0" lvl="0" indent="0" algn="l" rtl="0">
              <a:lnSpc>
                <a:spcPct val="130000"/>
              </a:lnSpc>
              <a:spcBef>
                <a:spcPts val="600"/>
              </a:spcBef>
              <a:spcAft>
                <a:spcPts val="0"/>
              </a:spcAft>
              <a:buNone/>
            </a:pPr>
            <a:r>
              <a:rPr lang="en-US" sz="1600">
                <a:solidFill>
                  <a:srgbClr val="FFC000"/>
                </a:solidFill>
                <a:latin typeface="Courier New"/>
                <a:ea typeface="Courier New"/>
                <a:cs typeface="Courier New"/>
                <a:sym typeface="Courier New"/>
              </a:rPr>
              <a:t>x = 100;</a:t>
            </a:r>
            <a:endParaRPr/>
          </a:p>
          <a:p>
            <a:pPr marL="0" marR="0" lvl="0" indent="0" algn="l" rtl="0">
              <a:lnSpc>
                <a:spcPct val="130000"/>
              </a:lnSpc>
              <a:spcBef>
                <a:spcPts val="600"/>
              </a:spcBef>
              <a:spcAft>
                <a:spcPts val="0"/>
              </a:spcAft>
              <a:buNone/>
            </a:pPr>
            <a:r>
              <a:rPr lang="en-US" sz="1600">
                <a:solidFill>
                  <a:srgbClr val="FFC000"/>
                </a:solidFill>
                <a:latin typeface="Courier New"/>
                <a:ea typeface="Courier New"/>
                <a:cs typeface="Courier New"/>
                <a:sym typeface="Courier New"/>
              </a:rPr>
              <a:t>flag = true;</a:t>
            </a:r>
            <a:endParaRPr/>
          </a:p>
        </p:txBody>
      </p:sp>
      <p:sp>
        <p:nvSpPr>
          <p:cNvPr id="795" name="Google Shape;795;p42"/>
          <p:cNvSpPr txBox="1"/>
          <p:nvPr/>
        </p:nvSpPr>
        <p:spPr>
          <a:xfrm>
            <a:off x="9355014" y="5318168"/>
            <a:ext cx="2529860" cy="1188018"/>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rgbClr val="00C6FF"/>
                </a:solidFill>
                <a:latin typeface="Courier New"/>
                <a:ea typeface="Courier New"/>
                <a:cs typeface="Courier New"/>
                <a:sym typeface="Courier New"/>
              </a:rPr>
              <a:t>Thread2 (reodered):</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flag = true;</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x = 100;</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3"/>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072FF"/>
              </a:buClr>
              <a:buSzPts val="4000"/>
              <a:buFont typeface="Times New Roman"/>
              <a:buNone/>
            </a:pPr>
            <a:r>
              <a:rPr lang="en-US" sz="4000"/>
              <a:t>5.4.3. Giải pháp Peterson và kiến trúc hiện đại</a:t>
            </a:r>
            <a:endParaRPr/>
          </a:p>
        </p:txBody>
      </p:sp>
      <p:sp>
        <p:nvSpPr>
          <p:cNvPr id="801" name="Google Shape;801;p43"/>
          <p:cNvSpPr txBox="1">
            <a:spLocks noGrp="1"/>
          </p:cNvSpPr>
          <p:nvPr>
            <p:ph type="body" idx="1"/>
          </p:nvPr>
        </p:nvSpPr>
        <p:spPr>
          <a:xfrm>
            <a:off x="7642608" y="3539101"/>
            <a:ext cx="4093866" cy="2647179"/>
          </a:xfrm>
          <a:prstGeom prst="rect">
            <a:avLst/>
          </a:prstGeom>
          <a:noFill/>
          <a:ln>
            <a:noFill/>
          </a:ln>
        </p:spPr>
        <p:txBody>
          <a:bodyPr spcFirstLastPara="1" wrap="square" lIns="91425" tIns="45700" rIns="91425" bIns="45700" anchor="t" anchorCtr="0">
            <a:normAutofit fontScale="70000" lnSpcReduction="20000"/>
          </a:bodyPr>
          <a:lstStyle/>
          <a:p>
            <a:pPr marL="228600" lvl="0" indent="-228600" algn="l" rtl="0">
              <a:lnSpc>
                <a:spcPct val="130000"/>
              </a:lnSpc>
              <a:spcBef>
                <a:spcPts val="0"/>
              </a:spcBef>
              <a:spcAft>
                <a:spcPts val="0"/>
              </a:spcAft>
              <a:buClr>
                <a:schemeClr val="dk1"/>
              </a:buClr>
              <a:buSzPct val="100000"/>
              <a:buFont typeface="Noto Sans Symbols"/>
              <a:buChar char="⮚"/>
            </a:pPr>
            <a:r>
              <a:rPr lang="en-US"/>
              <a:t>Việc gán </a:t>
            </a:r>
            <a:r>
              <a:rPr lang="en-US">
                <a:latin typeface="Courier New"/>
                <a:ea typeface="Courier New"/>
                <a:cs typeface="Courier New"/>
                <a:sym typeface="Courier New"/>
              </a:rPr>
              <a:t>flag[]</a:t>
            </a:r>
            <a:r>
              <a:rPr lang="en-US"/>
              <a:t> và </a:t>
            </a:r>
            <a:r>
              <a:rPr lang="en-US">
                <a:latin typeface="Courier New"/>
                <a:ea typeface="Courier New"/>
                <a:cs typeface="Courier New"/>
                <a:sym typeface="Courier New"/>
              </a:rPr>
              <a:t>turn</a:t>
            </a:r>
            <a:r>
              <a:rPr lang="en-US"/>
              <a:t> bị </a:t>
            </a:r>
            <a:r>
              <a:rPr lang="en-US" b="1">
                <a:solidFill>
                  <a:srgbClr val="FFC000"/>
                </a:solidFill>
              </a:rPr>
              <a:t>sắp xếp lại </a:t>
            </a:r>
            <a:r>
              <a:rPr lang="en-US"/>
              <a:t>thứ tự thực thi</a:t>
            </a:r>
            <a:endParaRPr/>
          </a:p>
          <a:p>
            <a:pPr marL="228600" lvl="0" indent="-228600" algn="l" rtl="0">
              <a:lnSpc>
                <a:spcPct val="130000"/>
              </a:lnSpc>
              <a:spcBef>
                <a:spcPts val="600"/>
              </a:spcBef>
              <a:spcAft>
                <a:spcPts val="0"/>
              </a:spcAft>
              <a:buClr>
                <a:srgbClr val="00C6FF"/>
              </a:buClr>
              <a:buSzPct val="100000"/>
              <a:buFont typeface="Noto Sans Symbols"/>
              <a:buChar char="⮚"/>
            </a:pPr>
            <a:r>
              <a:rPr lang="en-US" b="1">
                <a:solidFill>
                  <a:srgbClr val="00C6FF"/>
                </a:solidFill>
              </a:rPr>
              <a:t>P</a:t>
            </a:r>
            <a:r>
              <a:rPr lang="en-US" b="1" baseline="-25000">
                <a:solidFill>
                  <a:srgbClr val="00C6FF"/>
                </a:solidFill>
              </a:rPr>
              <a:t>0</a:t>
            </a:r>
            <a:r>
              <a:rPr lang="en-US"/>
              <a:t> và </a:t>
            </a:r>
            <a:r>
              <a:rPr lang="en-US" b="1">
                <a:solidFill>
                  <a:srgbClr val="FFC000"/>
                </a:solidFill>
              </a:rPr>
              <a:t>P</a:t>
            </a:r>
            <a:r>
              <a:rPr lang="en-US" b="1" baseline="-25000">
                <a:solidFill>
                  <a:srgbClr val="FFC000"/>
                </a:solidFill>
              </a:rPr>
              <a:t>1</a:t>
            </a:r>
            <a:r>
              <a:rPr lang="en-US"/>
              <a:t> cùng vào CS</a:t>
            </a:r>
            <a:endParaRPr/>
          </a:p>
          <a:p>
            <a:pPr marL="228600" lvl="0" indent="-228600" algn="l" rtl="0">
              <a:lnSpc>
                <a:spcPct val="130000"/>
              </a:lnSpc>
              <a:spcBef>
                <a:spcPts val="600"/>
              </a:spcBef>
              <a:spcAft>
                <a:spcPts val="0"/>
              </a:spcAft>
              <a:buClr>
                <a:schemeClr val="dk1"/>
              </a:buClr>
              <a:buSzPct val="100000"/>
              <a:buFont typeface="Noto Sans Symbols"/>
              <a:buChar char="⮚"/>
            </a:pPr>
            <a:r>
              <a:rPr lang="en-US"/>
              <a:t>Để đảm bảo giải pháp Peterson hoạt động chính xác trên kiến trúc máy tính hiện đại, ta phải sử dụng </a:t>
            </a:r>
            <a:r>
              <a:rPr lang="en-US" b="1">
                <a:solidFill>
                  <a:srgbClr val="00C6FF"/>
                </a:solidFill>
              </a:rPr>
              <a:t>Memory Barrier</a:t>
            </a:r>
            <a:endParaRPr b="1">
              <a:solidFill>
                <a:srgbClr val="00C6FF"/>
              </a:solidFill>
            </a:endParaRPr>
          </a:p>
        </p:txBody>
      </p:sp>
      <p:sp>
        <p:nvSpPr>
          <p:cNvPr id="802" name="Google Shape;802;p4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803" name="Google Shape;803;p43"/>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43</a:t>
            </a:fld>
            <a:endParaRPr/>
          </a:p>
        </p:txBody>
      </p:sp>
      <p:sp>
        <p:nvSpPr>
          <p:cNvPr id="804" name="Google Shape;804;p4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805" name="Google Shape;805;p43"/>
          <p:cNvSpPr txBox="1"/>
          <p:nvPr/>
        </p:nvSpPr>
        <p:spPr>
          <a:xfrm>
            <a:off x="838200" y="1519269"/>
            <a:ext cx="4557658" cy="59420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Xét lại giải pháp Peterson</a:t>
            </a:r>
            <a:endParaRPr/>
          </a:p>
        </p:txBody>
      </p:sp>
      <p:pic>
        <p:nvPicPr>
          <p:cNvPr id="806" name="Google Shape;806;p43"/>
          <p:cNvPicPr preferRelativeResize="0"/>
          <p:nvPr/>
        </p:nvPicPr>
        <p:blipFill rotWithShape="1">
          <a:blip r:embed="rId3">
            <a:alphaModFix/>
          </a:blip>
          <a:srcRect/>
          <a:stretch/>
        </p:blipFill>
        <p:spPr>
          <a:xfrm>
            <a:off x="3644349" y="2205331"/>
            <a:ext cx="4903304" cy="1189100"/>
          </a:xfrm>
          <a:prstGeom prst="rect">
            <a:avLst/>
          </a:prstGeom>
          <a:noFill/>
          <a:ln>
            <a:noFill/>
          </a:ln>
        </p:spPr>
      </p:pic>
      <p:sp>
        <p:nvSpPr>
          <p:cNvPr id="807" name="Google Shape;807;p43"/>
          <p:cNvSpPr/>
          <p:nvPr/>
        </p:nvSpPr>
        <p:spPr>
          <a:xfrm>
            <a:off x="838200" y="3542389"/>
            <a:ext cx="3231382" cy="2647179"/>
          </a:xfrm>
          <a:prstGeom prst="roundRect">
            <a:avLst>
              <a:gd name="adj" fmla="val 810"/>
            </a:avLst>
          </a:prstGeom>
          <a:noFill/>
          <a:ln w="9525" cap="flat" cmpd="sng">
            <a:solidFill>
              <a:srgbClr val="00C6FF"/>
            </a:solidFill>
            <a:prstDash val="solid"/>
            <a:round/>
            <a:headEnd type="none" w="sm" len="sm"/>
            <a:tailEnd type="none" w="sm" len="sm"/>
          </a:ln>
        </p:spPr>
        <p:txBody>
          <a:bodyPr spcFirstLastPara="1" wrap="square" lIns="91425" tIns="45700" rIns="91425" bIns="45700" anchor="t" anchorCtr="0">
            <a:noAutofit/>
          </a:bodyPr>
          <a:lstStyle/>
          <a:p>
            <a:pPr marL="228600" marR="0" lvl="0" indent="-228600" algn="l" rtl="0">
              <a:lnSpc>
                <a:spcPct val="120000"/>
              </a:lnSpc>
              <a:spcBef>
                <a:spcPts val="0"/>
              </a:spcBef>
              <a:spcAft>
                <a:spcPts val="0"/>
              </a:spcAft>
              <a:buClr>
                <a:srgbClr val="00C6FF"/>
              </a:buClr>
              <a:buSzPts val="1000"/>
              <a:buFont typeface="Arial"/>
              <a:buNone/>
            </a:pPr>
            <a:r>
              <a:rPr lang="en-US" sz="1000" b="1">
                <a:solidFill>
                  <a:srgbClr val="00C6FF"/>
                </a:solidFill>
                <a:latin typeface="Arial"/>
                <a:ea typeface="Arial"/>
                <a:cs typeface="Arial"/>
                <a:sym typeface="Arial"/>
              </a:rPr>
              <a:t>P</a:t>
            </a:r>
            <a:r>
              <a:rPr lang="en-US" sz="1000" b="1" baseline="-25000">
                <a:solidFill>
                  <a:srgbClr val="00C6FF"/>
                </a:solidFill>
                <a:latin typeface="Arial"/>
                <a:ea typeface="Arial"/>
                <a:cs typeface="Arial"/>
                <a:sym typeface="Arial"/>
              </a:rPr>
              <a:t>0</a:t>
            </a:r>
            <a:endParaRPr/>
          </a:p>
          <a:p>
            <a:pPr marL="228600" marR="0" lvl="0" indent="-228600" algn="l" rtl="0">
              <a:lnSpc>
                <a:spcPct val="120000"/>
              </a:lnSpc>
              <a:spcBef>
                <a:spcPts val="400"/>
              </a:spcBef>
              <a:spcAft>
                <a:spcPts val="0"/>
              </a:spcAft>
              <a:buClr>
                <a:srgbClr val="000000"/>
              </a:buClr>
              <a:buSzPts val="1000"/>
              <a:buFont typeface="Arial"/>
              <a:buNone/>
            </a:pPr>
            <a:r>
              <a:rPr lang="en-US" sz="1000">
                <a:solidFill>
                  <a:srgbClr val="000000"/>
                </a:solidFill>
                <a:latin typeface="Courier New"/>
                <a:ea typeface="Courier New"/>
                <a:cs typeface="Courier New"/>
                <a:sym typeface="Courier New"/>
              </a:rPr>
              <a:t>{</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while (true){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a:t>
            </a:r>
            <a:r>
              <a:rPr lang="en-US" sz="1000" b="1" i="0" u="none" strike="noStrike" cap="none">
                <a:solidFill>
                  <a:srgbClr val="0072FF"/>
                </a:solidFill>
                <a:latin typeface="Courier New"/>
                <a:ea typeface="Courier New"/>
                <a:cs typeface="Courier New"/>
                <a:sym typeface="Courier New"/>
              </a:rPr>
              <a:t>flag[0] = true; </a:t>
            </a:r>
            <a:endParaRPr/>
          </a:p>
          <a:p>
            <a:pPr marL="685800" marR="0" lvl="1" indent="-228600" algn="l" rtl="0">
              <a:lnSpc>
                <a:spcPct val="120000"/>
              </a:lnSpc>
              <a:spcBef>
                <a:spcPts val="400"/>
              </a:spcBef>
              <a:spcAft>
                <a:spcPts val="0"/>
              </a:spcAft>
              <a:buClr>
                <a:srgbClr val="0072FF"/>
              </a:buClr>
              <a:buSzPts val="1000"/>
              <a:buFont typeface="Arial"/>
              <a:buNone/>
            </a:pPr>
            <a:r>
              <a:rPr lang="en-US" sz="1000" b="1" i="0" u="none" strike="noStrike" cap="none">
                <a:solidFill>
                  <a:srgbClr val="0072FF"/>
                </a:solidFill>
                <a:latin typeface="Courier New"/>
                <a:ea typeface="Courier New"/>
                <a:cs typeface="Courier New"/>
                <a:sym typeface="Courier New"/>
              </a:rPr>
              <a:t>	turn = 1; </a:t>
            </a:r>
            <a:endParaRPr/>
          </a:p>
          <a:p>
            <a:pPr marL="685800" marR="0" lvl="1" indent="-228600" algn="l" rtl="0">
              <a:lnSpc>
                <a:spcPct val="120000"/>
              </a:lnSpc>
              <a:spcBef>
                <a:spcPts val="400"/>
              </a:spcBef>
              <a:spcAft>
                <a:spcPts val="0"/>
              </a:spcAft>
              <a:buClr>
                <a:srgbClr val="0072FF"/>
              </a:buClr>
              <a:buSzPts val="1000"/>
              <a:buFont typeface="Arial"/>
              <a:buNone/>
            </a:pPr>
            <a:r>
              <a:rPr lang="en-US" sz="1000" b="1" i="0" u="none" strike="noStrike" cap="none">
                <a:solidFill>
                  <a:srgbClr val="0072FF"/>
                </a:solidFill>
                <a:latin typeface="Courier New"/>
                <a:ea typeface="Courier New"/>
                <a:cs typeface="Courier New"/>
                <a:sym typeface="Courier New"/>
              </a:rPr>
              <a:t>	while (flag[1] &amp;&amp; turn = = 1);</a:t>
            </a:r>
            <a:endParaRPr sz="1000" b="0" i="0" u="none" strike="noStrike" cap="none">
              <a:solidFill>
                <a:srgbClr val="000000"/>
              </a:solidFill>
              <a:latin typeface="Courier New"/>
              <a:ea typeface="Courier New"/>
              <a:cs typeface="Courier New"/>
              <a:sym typeface="Courier New"/>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 critical section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a:t>
            </a:r>
            <a:r>
              <a:rPr lang="en-US" sz="1000" b="1" i="0" u="none" strike="noStrike" cap="none">
                <a:solidFill>
                  <a:srgbClr val="0072FF"/>
                </a:solidFill>
                <a:latin typeface="Courier New"/>
                <a:ea typeface="Courier New"/>
                <a:cs typeface="Courier New"/>
                <a:sym typeface="Courier New"/>
              </a:rPr>
              <a:t>flag[0] = false;</a:t>
            </a:r>
            <a:r>
              <a:rPr lang="en-US" sz="1000" b="0" i="0" u="none" strike="noStrike" cap="none">
                <a:solidFill>
                  <a:srgbClr val="000000"/>
                </a:solidFill>
                <a:latin typeface="Courier New"/>
                <a:ea typeface="Courier New"/>
                <a:cs typeface="Courier New"/>
                <a:sym typeface="Courier New"/>
              </a:rPr>
              <a:t>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 remainder section */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a:t>
            </a:r>
            <a:endParaRPr/>
          </a:p>
          <a:p>
            <a:pPr marL="228600" marR="0" lvl="0" indent="-228600" algn="l" rtl="0">
              <a:lnSpc>
                <a:spcPct val="120000"/>
              </a:lnSpc>
              <a:spcBef>
                <a:spcPts val="400"/>
              </a:spcBef>
              <a:spcAft>
                <a:spcPts val="0"/>
              </a:spcAft>
              <a:buClr>
                <a:srgbClr val="000000"/>
              </a:buClr>
              <a:buSzPts val="1000"/>
              <a:buFont typeface="Arial"/>
              <a:buNone/>
            </a:pPr>
            <a:r>
              <a:rPr lang="en-US" sz="1000">
                <a:solidFill>
                  <a:srgbClr val="000000"/>
                </a:solidFill>
                <a:latin typeface="Courier New"/>
                <a:ea typeface="Courier New"/>
                <a:cs typeface="Courier New"/>
                <a:sym typeface="Courier New"/>
              </a:rPr>
              <a:t>}</a:t>
            </a:r>
            <a:endParaRPr/>
          </a:p>
        </p:txBody>
      </p:sp>
      <p:sp>
        <p:nvSpPr>
          <p:cNvPr id="808" name="Google Shape;808;p43"/>
          <p:cNvSpPr/>
          <p:nvPr/>
        </p:nvSpPr>
        <p:spPr>
          <a:xfrm>
            <a:off x="4240404" y="3542389"/>
            <a:ext cx="3231382" cy="2647179"/>
          </a:xfrm>
          <a:prstGeom prst="roundRect">
            <a:avLst>
              <a:gd name="adj" fmla="val 676"/>
            </a:avLst>
          </a:prstGeom>
          <a:noFill/>
          <a:ln w="9525" cap="flat" cmpd="sng">
            <a:solidFill>
              <a:srgbClr val="FFC000"/>
            </a:solidFill>
            <a:prstDash val="solid"/>
            <a:round/>
            <a:headEnd type="none" w="sm" len="sm"/>
            <a:tailEnd type="none" w="sm" len="sm"/>
          </a:ln>
        </p:spPr>
        <p:txBody>
          <a:bodyPr spcFirstLastPara="1" wrap="square" lIns="91425" tIns="45700" rIns="91425" bIns="45700" anchor="t" anchorCtr="0">
            <a:normAutofit/>
          </a:bodyPr>
          <a:lstStyle/>
          <a:p>
            <a:pPr marL="228600" marR="0" lvl="0" indent="-228600" algn="l" rtl="0">
              <a:lnSpc>
                <a:spcPct val="120000"/>
              </a:lnSpc>
              <a:spcBef>
                <a:spcPts val="0"/>
              </a:spcBef>
              <a:spcAft>
                <a:spcPts val="0"/>
              </a:spcAft>
              <a:buClr>
                <a:srgbClr val="FFC000"/>
              </a:buClr>
              <a:buSzPts val="1000"/>
              <a:buFont typeface="Arial"/>
              <a:buNone/>
            </a:pPr>
            <a:r>
              <a:rPr lang="en-US" sz="1000" b="1">
                <a:solidFill>
                  <a:srgbClr val="FFC000"/>
                </a:solidFill>
                <a:latin typeface="Calibri"/>
                <a:ea typeface="Calibri"/>
                <a:cs typeface="Calibri"/>
                <a:sym typeface="Calibri"/>
              </a:rPr>
              <a:t>P</a:t>
            </a:r>
            <a:r>
              <a:rPr lang="en-US" sz="1000" b="1" baseline="-25000">
                <a:solidFill>
                  <a:srgbClr val="FFC000"/>
                </a:solidFill>
                <a:latin typeface="Calibri"/>
                <a:ea typeface="Calibri"/>
                <a:cs typeface="Calibri"/>
                <a:sym typeface="Calibri"/>
              </a:rPr>
              <a:t>1</a:t>
            </a:r>
            <a:endParaRPr/>
          </a:p>
          <a:p>
            <a:pPr marL="228600" marR="0" lvl="0" indent="-228600" algn="l" rtl="0">
              <a:lnSpc>
                <a:spcPct val="120000"/>
              </a:lnSpc>
              <a:spcBef>
                <a:spcPts val="400"/>
              </a:spcBef>
              <a:spcAft>
                <a:spcPts val="0"/>
              </a:spcAft>
              <a:buClr>
                <a:srgbClr val="000000"/>
              </a:buClr>
              <a:buSzPts val="1000"/>
              <a:buFont typeface="Arial"/>
              <a:buNone/>
            </a:pPr>
            <a:r>
              <a:rPr lang="en-US" sz="1000">
                <a:solidFill>
                  <a:srgbClr val="000000"/>
                </a:solidFill>
                <a:latin typeface="Courier New"/>
                <a:ea typeface="Courier New"/>
                <a:cs typeface="Courier New"/>
                <a:sym typeface="Courier New"/>
              </a:rPr>
              <a:t>{</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while (true){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a:t>
            </a:r>
            <a:r>
              <a:rPr lang="en-US" sz="1000" b="1" i="0" u="none" strike="noStrike" cap="none">
                <a:solidFill>
                  <a:srgbClr val="FFC000"/>
                </a:solidFill>
                <a:latin typeface="Courier New"/>
                <a:ea typeface="Courier New"/>
                <a:cs typeface="Courier New"/>
                <a:sym typeface="Courier New"/>
              </a:rPr>
              <a:t>flag[1] = true; </a:t>
            </a:r>
            <a:endParaRPr/>
          </a:p>
          <a:p>
            <a:pPr marL="685800" marR="0" lvl="1" indent="-228600" algn="l" rtl="0">
              <a:lnSpc>
                <a:spcPct val="120000"/>
              </a:lnSpc>
              <a:spcBef>
                <a:spcPts val="400"/>
              </a:spcBef>
              <a:spcAft>
                <a:spcPts val="0"/>
              </a:spcAft>
              <a:buClr>
                <a:srgbClr val="FFC000"/>
              </a:buClr>
              <a:buSzPts val="1000"/>
              <a:buFont typeface="Arial"/>
              <a:buNone/>
            </a:pPr>
            <a:r>
              <a:rPr lang="en-US" sz="1000" b="1" i="0" u="none" strike="noStrike" cap="none">
                <a:solidFill>
                  <a:srgbClr val="FFC000"/>
                </a:solidFill>
                <a:latin typeface="Courier New"/>
                <a:ea typeface="Courier New"/>
                <a:cs typeface="Courier New"/>
                <a:sym typeface="Courier New"/>
              </a:rPr>
              <a:t>	turn = 0; </a:t>
            </a:r>
            <a:endParaRPr/>
          </a:p>
          <a:p>
            <a:pPr marL="685800" marR="0" lvl="1" indent="-228600" algn="l" rtl="0">
              <a:lnSpc>
                <a:spcPct val="120000"/>
              </a:lnSpc>
              <a:spcBef>
                <a:spcPts val="400"/>
              </a:spcBef>
              <a:spcAft>
                <a:spcPts val="0"/>
              </a:spcAft>
              <a:buClr>
                <a:srgbClr val="FFC000"/>
              </a:buClr>
              <a:buSzPts val="1000"/>
              <a:buFont typeface="Arial"/>
              <a:buNone/>
            </a:pPr>
            <a:r>
              <a:rPr lang="en-US" sz="1000" b="1" i="0" u="none" strike="noStrike" cap="none">
                <a:solidFill>
                  <a:srgbClr val="FFC000"/>
                </a:solidFill>
                <a:latin typeface="Courier New"/>
                <a:ea typeface="Courier New"/>
                <a:cs typeface="Courier New"/>
                <a:sym typeface="Courier New"/>
              </a:rPr>
              <a:t>	while (flag[0] &amp;&amp; turn = = 0);</a:t>
            </a:r>
            <a:endParaRPr sz="1000" b="0" i="0" u="none" strike="noStrike" cap="none">
              <a:solidFill>
                <a:srgbClr val="FFC000"/>
              </a:solidFill>
              <a:latin typeface="Courier New"/>
              <a:ea typeface="Courier New"/>
              <a:cs typeface="Courier New"/>
              <a:sym typeface="Courier New"/>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 critical section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a:t>
            </a:r>
            <a:r>
              <a:rPr lang="en-US" sz="1000" b="1" i="0" u="none" strike="noStrike" cap="none">
                <a:solidFill>
                  <a:srgbClr val="FFC000"/>
                </a:solidFill>
                <a:latin typeface="Courier New"/>
                <a:ea typeface="Courier New"/>
                <a:cs typeface="Courier New"/>
                <a:sym typeface="Courier New"/>
              </a:rPr>
              <a:t>flag[1] = false;</a:t>
            </a:r>
            <a:r>
              <a:rPr lang="en-US" sz="1000" b="0" i="0" u="none" strike="noStrike" cap="none">
                <a:solidFill>
                  <a:srgbClr val="FFC000"/>
                </a:solidFill>
                <a:latin typeface="Courier New"/>
                <a:ea typeface="Courier New"/>
                <a:cs typeface="Courier New"/>
                <a:sym typeface="Courier New"/>
              </a:rPr>
              <a:t>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	/* remainder section */ </a:t>
            </a:r>
            <a:endParaRPr/>
          </a:p>
          <a:p>
            <a:pPr marL="685800" marR="0" lvl="1" indent="-228600" algn="l" rtl="0">
              <a:lnSpc>
                <a:spcPct val="120000"/>
              </a:lnSpc>
              <a:spcBef>
                <a:spcPts val="400"/>
              </a:spcBef>
              <a:spcAft>
                <a:spcPts val="0"/>
              </a:spcAft>
              <a:buClr>
                <a:srgbClr val="000000"/>
              </a:buClr>
              <a:buSzPts val="1000"/>
              <a:buFont typeface="Arial"/>
              <a:buNone/>
            </a:pPr>
            <a:r>
              <a:rPr lang="en-US" sz="1000" b="0" i="0" u="none" strike="noStrike" cap="none">
                <a:solidFill>
                  <a:srgbClr val="000000"/>
                </a:solidFill>
                <a:latin typeface="Courier New"/>
                <a:ea typeface="Courier New"/>
                <a:cs typeface="Courier New"/>
                <a:sym typeface="Courier New"/>
              </a:rPr>
              <a:t>}</a:t>
            </a:r>
            <a:endParaRPr/>
          </a:p>
          <a:p>
            <a:pPr marL="228600" marR="0" lvl="0" indent="-228600" algn="l" rtl="0">
              <a:lnSpc>
                <a:spcPct val="120000"/>
              </a:lnSpc>
              <a:spcBef>
                <a:spcPts val="400"/>
              </a:spcBef>
              <a:spcAft>
                <a:spcPts val="0"/>
              </a:spcAft>
              <a:buClr>
                <a:srgbClr val="000000"/>
              </a:buClr>
              <a:buSzPts val="1000"/>
              <a:buFont typeface="Arial"/>
              <a:buNone/>
            </a:pPr>
            <a:r>
              <a:rPr lang="en-US" sz="1000">
                <a:solidFill>
                  <a:srgbClr val="000000"/>
                </a:solidFill>
                <a:latin typeface="Courier New"/>
                <a:ea typeface="Courier New"/>
                <a:cs typeface="Courier New"/>
                <a:sym typeface="Courier New"/>
              </a:rPr>
              <a:t>}</a:t>
            </a:r>
            <a:endParaRPr/>
          </a:p>
        </p:txBody>
      </p:sp>
      <p:sp>
        <p:nvSpPr>
          <p:cNvPr id="809" name="Google Shape;809;p43"/>
          <p:cNvSpPr txBox="1"/>
          <p:nvPr/>
        </p:nvSpPr>
        <p:spPr>
          <a:xfrm rot="-5400000">
            <a:off x="-128441" y="3980689"/>
            <a:ext cx="1518364" cy="414985"/>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None/>
            </a:pPr>
            <a:r>
              <a:rPr lang="en-US" sz="1800" b="1">
                <a:solidFill>
                  <a:schemeClr val="dk1"/>
                </a:solidFill>
                <a:latin typeface="Arial"/>
                <a:ea typeface="Arial"/>
                <a:cs typeface="Arial"/>
                <a:sym typeface="Arial"/>
              </a:rPr>
              <a:t>ORIGINAL</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Google Shape;814;p44"/>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44</a:t>
            </a:fld>
            <a:endParaRPr/>
          </a:p>
        </p:txBody>
      </p:sp>
      <p:sp>
        <p:nvSpPr>
          <p:cNvPr id="815" name="Google Shape;815;p44"/>
          <p:cNvSpPr txBox="1">
            <a:spLocks noGrp="1"/>
          </p:cNvSpPr>
          <p:nvPr>
            <p:ph type="body" idx="1"/>
          </p:nvPr>
        </p:nvSpPr>
        <p:spPr>
          <a:xfrm>
            <a:off x="1470929" y="1989574"/>
            <a:ext cx="9210469" cy="99010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100"/>
              <a:buNone/>
            </a:pPr>
            <a:r>
              <a:rPr lang="en-US" sz="4100"/>
              <a:t>CÁC HỖ TRỢ TỪ PHẦN CỨNG</a:t>
            </a:r>
            <a:endParaRPr/>
          </a:p>
        </p:txBody>
      </p:sp>
      <p:sp>
        <p:nvSpPr>
          <p:cNvPr id="816" name="Google Shape;816;p44"/>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5.5.1. Memory Barrier</a:t>
            </a:r>
            <a:endParaRPr/>
          </a:p>
        </p:txBody>
      </p:sp>
      <p:sp>
        <p:nvSpPr>
          <p:cNvPr id="817" name="Google Shape;817;p44"/>
          <p:cNvSpPr txBox="1">
            <a:spLocks noGrp="1"/>
          </p:cNvSpPr>
          <p:nvPr>
            <p:ph type="body" idx="3"/>
          </p:nvPr>
        </p:nvSpPr>
        <p:spPr>
          <a:xfrm>
            <a:off x="1470930" y="4137397"/>
            <a:ext cx="7147030" cy="695175"/>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Một Memory Barrier (lớp bảo vệ bộ nhớ) là một lệnh bắt buộc bất kỳ thay đổi nào trên bộ nhớ phải được lan truyền đến tất cả các bộ xử lý.</a:t>
            </a:r>
            <a:endParaRPr/>
          </a:p>
        </p:txBody>
      </p:sp>
      <p:sp>
        <p:nvSpPr>
          <p:cNvPr id="818" name="Google Shape;818;p44"/>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05.</a:t>
            </a:r>
            <a:endParaRPr/>
          </a:p>
        </p:txBody>
      </p:sp>
      <p:sp>
        <p:nvSpPr>
          <p:cNvPr id="819" name="Google Shape;819;p44"/>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820" name="Google Shape;820;p44"/>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5"/>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5.5.1. Memory Barrier</a:t>
            </a:r>
            <a:endParaRPr/>
          </a:p>
        </p:txBody>
      </p:sp>
      <p:sp>
        <p:nvSpPr>
          <p:cNvPr id="826" name="Google Shape;826;p45"/>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fontScale="70000" lnSpcReduction="20000"/>
          </a:bodyPr>
          <a:lstStyle/>
          <a:p>
            <a:pPr marL="228600" lvl="0" indent="-228600" algn="l" rtl="0">
              <a:lnSpc>
                <a:spcPct val="130000"/>
              </a:lnSpc>
              <a:spcBef>
                <a:spcPts val="0"/>
              </a:spcBef>
              <a:spcAft>
                <a:spcPts val="0"/>
              </a:spcAft>
              <a:buClr>
                <a:srgbClr val="0072FF"/>
              </a:buClr>
              <a:buSzPct val="100000"/>
              <a:buChar char="•"/>
            </a:pPr>
            <a:r>
              <a:rPr lang="en-US" b="1">
                <a:solidFill>
                  <a:srgbClr val="0072FF"/>
                </a:solidFill>
              </a:rPr>
              <a:t>Memory model </a:t>
            </a:r>
            <a:r>
              <a:rPr lang="en-US"/>
              <a:t>trong hệ điều hành là mô hình hoạt động của bộ nhớ trong hệ thống, bao gồm cách thức quản lý và truy xuất đến các vùng nhớ được cấp phát cho các tiến trình và luồng trong hệ thống. Memory model định nghĩa các quy tắc và ràng buộc cho việc sử dụng bộ nhớ, đảm bảo tính đúng đắn, an toàn và hiệu quả của các hoạt động trên bộ nhớ.</a:t>
            </a:r>
            <a:endParaRPr/>
          </a:p>
          <a:p>
            <a:pPr marL="228600" lvl="0" indent="-228600" algn="l" rtl="0">
              <a:lnSpc>
                <a:spcPct val="130000"/>
              </a:lnSpc>
              <a:spcBef>
                <a:spcPts val="600"/>
              </a:spcBef>
              <a:spcAft>
                <a:spcPts val="0"/>
              </a:spcAft>
              <a:buClr>
                <a:schemeClr val="dk1"/>
              </a:buClr>
              <a:buSzPct val="100000"/>
              <a:buChar char="•"/>
            </a:pPr>
            <a:r>
              <a:rPr lang="en-US"/>
              <a:t>Hai mô hình bộ nhớ phổ biến bao gồm:</a:t>
            </a:r>
            <a:endParaRPr/>
          </a:p>
          <a:p>
            <a:pPr marL="685800" lvl="1" indent="-228600" algn="l" rtl="0">
              <a:lnSpc>
                <a:spcPct val="130000"/>
              </a:lnSpc>
              <a:spcBef>
                <a:spcPts val="600"/>
              </a:spcBef>
              <a:spcAft>
                <a:spcPts val="0"/>
              </a:spcAft>
              <a:buClr>
                <a:schemeClr val="dk1"/>
              </a:buClr>
              <a:buSzPct val="100000"/>
              <a:buChar char="•"/>
            </a:pPr>
            <a:r>
              <a:rPr lang="en-US" b="1"/>
              <a:t>Mô hình bộ nhớ được sắp xếp mạnh:</a:t>
            </a:r>
            <a:r>
              <a:rPr lang="en-US"/>
              <a:t>  các thay đổi bộ nhớ trên một bộ xử lý sẽ được các bộ xử lý khác biết ngay lập tức</a:t>
            </a:r>
            <a:endParaRPr/>
          </a:p>
          <a:p>
            <a:pPr marL="685800" lvl="1" indent="-228600" algn="l" rtl="0">
              <a:lnSpc>
                <a:spcPct val="130000"/>
              </a:lnSpc>
              <a:spcBef>
                <a:spcPts val="600"/>
              </a:spcBef>
              <a:spcAft>
                <a:spcPts val="0"/>
              </a:spcAft>
              <a:buClr>
                <a:schemeClr val="dk1"/>
              </a:buClr>
              <a:buSzPct val="100000"/>
              <a:buChar char="•"/>
            </a:pPr>
            <a:r>
              <a:rPr lang="en-US" b="1"/>
              <a:t>Mô hình bộ nhớ được sắp xếp yếu:</a:t>
            </a:r>
            <a:r>
              <a:rPr lang="en-US"/>
              <a:t> các thay đổi bộ nhớ trên một bộ xử lý CÓ THỂ sẽ KHÔNG được các bộ xử lý khác biết ngay lập tức</a:t>
            </a:r>
            <a:endParaRPr/>
          </a:p>
          <a:p>
            <a:pPr marL="228600" lvl="0" indent="-228600" algn="l" rtl="0">
              <a:lnSpc>
                <a:spcPct val="130000"/>
              </a:lnSpc>
              <a:spcBef>
                <a:spcPts val="600"/>
              </a:spcBef>
              <a:spcAft>
                <a:spcPts val="0"/>
              </a:spcAft>
              <a:buClr>
                <a:srgbClr val="00C6FF"/>
              </a:buClr>
              <a:buSzPct val="100000"/>
              <a:buChar char="•"/>
            </a:pPr>
            <a:r>
              <a:rPr lang="en-US" b="1">
                <a:solidFill>
                  <a:srgbClr val="00C6FF"/>
                </a:solidFill>
              </a:rPr>
              <a:t>Memory barrier </a:t>
            </a:r>
            <a:r>
              <a:rPr lang="en-US"/>
              <a:t>là một chỉ thị (instruction) mà bắt buộc mọi thay đổi trong bộ nhớ phải được truyền tải (hiển thị) đến tất cả bộ xử lý khác.</a:t>
            </a:r>
            <a:endParaRPr/>
          </a:p>
        </p:txBody>
      </p:sp>
      <p:sp>
        <p:nvSpPr>
          <p:cNvPr id="827" name="Google Shape;827;p45"/>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828" name="Google Shape;828;p45"/>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45</a:t>
            </a:fld>
            <a:endParaRPr/>
          </a:p>
        </p:txBody>
      </p:sp>
      <p:sp>
        <p:nvSpPr>
          <p:cNvPr id="829" name="Google Shape;829;p45"/>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46"/>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5.5.1. Memory Barrier</a:t>
            </a:r>
            <a:endParaRPr/>
          </a:p>
        </p:txBody>
      </p:sp>
      <p:sp>
        <p:nvSpPr>
          <p:cNvPr id="835" name="Google Shape;835;p46"/>
          <p:cNvSpPr txBox="1">
            <a:spLocks noGrp="1"/>
          </p:cNvSpPr>
          <p:nvPr>
            <p:ph type="body" idx="1"/>
          </p:nvPr>
        </p:nvSpPr>
        <p:spPr>
          <a:xfrm>
            <a:off x="838200" y="2311122"/>
            <a:ext cx="10515600" cy="3865842"/>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2400"/>
              <a:buChar char="•"/>
            </a:pPr>
            <a:r>
              <a:rPr lang="en-US" sz="2400"/>
              <a:t>Khi một chỉ thị memory barrier được thực hiện, hệ thống sẽ đảm bảo là tất cả thao tác </a:t>
            </a:r>
            <a:r>
              <a:rPr lang="en-US" sz="2400">
                <a:latin typeface="Courier New"/>
                <a:ea typeface="Courier New"/>
                <a:cs typeface="Courier New"/>
                <a:sym typeface="Courier New"/>
              </a:rPr>
              <a:t>load</a:t>
            </a:r>
            <a:r>
              <a:rPr lang="en-US" sz="2400"/>
              <a:t> (nạp dữ liệu) và </a:t>
            </a:r>
            <a:r>
              <a:rPr lang="en-US" sz="2400">
                <a:latin typeface="Courier New"/>
                <a:ea typeface="Courier New"/>
                <a:cs typeface="Courier New"/>
                <a:sym typeface="Courier New"/>
              </a:rPr>
              <a:t>store</a:t>
            </a:r>
            <a:r>
              <a:rPr lang="en-US" sz="2400"/>
              <a:t> (ghi dữ liệu) đều đã được hoàn thành trước khi các thao tác </a:t>
            </a:r>
            <a:r>
              <a:rPr lang="en-US" sz="2400">
                <a:latin typeface="Courier New"/>
                <a:ea typeface="Courier New"/>
                <a:cs typeface="Courier New"/>
                <a:sym typeface="Courier New"/>
              </a:rPr>
              <a:t>load</a:t>
            </a:r>
            <a:r>
              <a:rPr lang="en-US" sz="2400"/>
              <a:t> và </a:t>
            </a:r>
            <a:r>
              <a:rPr lang="en-US" sz="2400">
                <a:latin typeface="Courier New"/>
                <a:ea typeface="Courier New"/>
                <a:cs typeface="Courier New"/>
                <a:sym typeface="Courier New"/>
              </a:rPr>
              <a:t>store</a:t>
            </a:r>
            <a:r>
              <a:rPr lang="en-US" sz="2400"/>
              <a:t> sau đó được thực hiện</a:t>
            </a:r>
            <a:endParaRPr sz="2400"/>
          </a:p>
          <a:p>
            <a:pPr marL="228600" lvl="0" indent="-228600" algn="l" rtl="0">
              <a:lnSpc>
                <a:spcPct val="130000"/>
              </a:lnSpc>
              <a:spcBef>
                <a:spcPts val="600"/>
              </a:spcBef>
              <a:spcAft>
                <a:spcPts val="0"/>
              </a:spcAft>
              <a:buClr>
                <a:schemeClr val="dk1"/>
              </a:buClr>
              <a:buSzPts val="2400"/>
              <a:buChar char="•"/>
            </a:pPr>
            <a:r>
              <a:rPr lang="en-US" sz="2400"/>
              <a:t>Do đó, kể cả khi các lệnh bị sắp xếp lại, memory barrier bảo đảm rằng các thao tác ghi dữ liệu đều đã được hoàn thành trong bộ nhớ và được truyền tải đến các bộ xử lý khác trước khi các thao tác nạp dữ liệu hoặc ghi dữ liệu được thực thi trong tương lai.</a:t>
            </a:r>
            <a:endParaRPr sz="2400"/>
          </a:p>
        </p:txBody>
      </p:sp>
      <p:sp>
        <p:nvSpPr>
          <p:cNvPr id="836" name="Google Shape;836;p46"/>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837" name="Google Shape;837;p46"/>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46</a:t>
            </a:fld>
            <a:endParaRPr/>
          </a:p>
        </p:txBody>
      </p:sp>
      <p:sp>
        <p:nvSpPr>
          <p:cNvPr id="838" name="Google Shape;838;p46"/>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839" name="Google Shape;839;p46"/>
          <p:cNvSpPr txBox="1"/>
          <p:nvPr/>
        </p:nvSpPr>
        <p:spPr>
          <a:xfrm>
            <a:off x="838200" y="1519269"/>
            <a:ext cx="4057521" cy="59420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Chỉ thị Memory Barrier</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47"/>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5.5.1. Memory Barrier</a:t>
            </a:r>
            <a:endParaRPr/>
          </a:p>
        </p:txBody>
      </p:sp>
      <p:sp>
        <p:nvSpPr>
          <p:cNvPr id="845" name="Google Shape;845;p47"/>
          <p:cNvSpPr txBox="1">
            <a:spLocks noGrp="1"/>
          </p:cNvSpPr>
          <p:nvPr>
            <p:ph type="body" idx="1"/>
          </p:nvPr>
        </p:nvSpPr>
        <p:spPr>
          <a:xfrm>
            <a:off x="838200" y="2311122"/>
            <a:ext cx="10515600" cy="594203"/>
          </a:xfrm>
          <a:prstGeom prst="rect">
            <a:avLst/>
          </a:prstGeom>
          <a:noFill/>
          <a:ln>
            <a:noFill/>
          </a:ln>
        </p:spPr>
        <p:txBody>
          <a:bodyPr spcFirstLastPara="1" wrap="square" lIns="91425" tIns="45700" rIns="91425" bIns="45700" anchor="t" anchorCtr="0">
            <a:normAutofit/>
          </a:bodyPr>
          <a:lstStyle/>
          <a:p>
            <a:pPr marL="228600" lvl="0" indent="-228600" algn="l" rtl="0">
              <a:lnSpc>
                <a:spcPct val="130000"/>
              </a:lnSpc>
              <a:spcBef>
                <a:spcPts val="0"/>
              </a:spcBef>
              <a:spcAft>
                <a:spcPts val="0"/>
              </a:spcAft>
              <a:buClr>
                <a:schemeClr val="dk1"/>
              </a:buClr>
              <a:buSzPts val="1800"/>
              <a:buChar char="•"/>
            </a:pPr>
            <a:r>
              <a:rPr lang="en-US" sz="1800"/>
              <a:t>Xét lại ví dụ trước đó, chúng ta có thể dùng memory barrier để Thread1 chắc chắn in ra 100.</a:t>
            </a:r>
            <a:endParaRPr/>
          </a:p>
        </p:txBody>
      </p:sp>
      <p:sp>
        <p:nvSpPr>
          <p:cNvPr id="846" name="Google Shape;846;p47"/>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847" name="Google Shape;847;p47"/>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47</a:t>
            </a:fld>
            <a:endParaRPr/>
          </a:p>
        </p:txBody>
      </p:sp>
      <p:sp>
        <p:nvSpPr>
          <p:cNvPr id="848" name="Google Shape;848;p47"/>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849" name="Google Shape;849;p47"/>
          <p:cNvSpPr txBox="1"/>
          <p:nvPr/>
        </p:nvSpPr>
        <p:spPr>
          <a:xfrm>
            <a:off x="838200" y="1519269"/>
            <a:ext cx="4317207" cy="59420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2800" b="1">
                <a:solidFill>
                  <a:schemeClr val="dk1"/>
                </a:solidFill>
                <a:latin typeface="Arial"/>
                <a:ea typeface="Arial"/>
                <a:cs typeface="Arial"/>
                <a:sym typeface="Arial"/>
              </a:rPr>
              <a:t>Ví dụ về Memory Barrier</a:t>
            </a:r>
            <a:endParaRPr/>
          </a:p>
        </p:txBody>
      </p:sp>
      <p:sp>
        <p:nvSpPr>
          <p:cNvPr id="850" name="Google Shape;850;p47"/>
          <p:cNvSpPr txBox="1"/>
          <p:nvPr/>
        </p:nvSpPr>
        <p:spPr>
          <a:xfrm>
            <a:off x="914399" y="2905325"/>
            <a:ext cx="3206327" cy="1585049"/>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rgbClr val="00C6FF"/>
                </a:solidFill>
                <a:latin typeface="Courier New"/>
                <a:ea typeface="Courier New"/>
                <a:cs typeface="Courier New"/>
                <a:sym typeface="Courier New"/>
              </a:rPr>
              <a:t>Thread1:</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while (!flag)</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	memory_barrier();</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print x;</a:t>
            </a:r>
            <a:endParaRPr/>
          </a:p>
        </p:txBody>
      </p:sp>
      <p:sp>
        <p:nvSpPr>
          <p:cNvPr id="851" name="Google Shape;851;p47"/>
          <p:cNvSpPr txBox="1"/>
          <p:nvPr/>
        </p:nvSpPr>
        <p:spPr>
          <a:xfrm>
            <a:off x="4898570" y="2905325"/>
            <a:ext cx="2282997" cy="1585049"/>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None/>
            </a:pPr>
            <a:r>
              <a:rPr lang="en-US" sz="1600" b="1">
                <a:solidFill>
                  <a:srgbClr val="00C6FF"/>
                </a:solidFill>
                <a:latin typeface="Courier New"/>
                <a:ea typeface="Courier New"/>
                <a:cs typeface="Courier New"/>
                <a:sym typeface="Courier New"/>
              </a:rPr>
              <a:t>Thread2:</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x = 100;</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memory_barrier();</a:t>
            </a:r>
            <a:endParaRPr/>
          </a:p>
          <a:p>
            <a:pPr marL="0" marR="0" lvl="0" indent="0" algn="l" rtl="0">
              <a:lnSpc>
                <a:spcPct val="130000"/>
              </a:lnSpc>
              <a:spcBef>
                <a:spcPts val="600"/>
              </a:spcBef>
              <a:spcAft>
                <a:spcPts val="0"/>
              </a:spcAft>
              <a:buNone/>
            </a:pPr>
            <a:r>
              <a:rPr lang="en-US" sz="1600">
                <a:solidFill>
                  <a:srgbClr val="00C6FF"/>
                </a:solidFill>
                <a:latin typeface="Courier New"/>
                <a:ea typeface="Courier New"/>
                <a:cs typeface="Courier New"/>
                <a:sym typeface="Courier New"/>
              </a:rPr>
              <a:t>flag = true; </a:t>
            </a:r>
            <a:endParaRPr/>
          </a:p>
        </p:txBody>
      </p:sp>
      <p:sp>
        <p:nvSpPr>
          <p:cNvPr id="852" name="Google Shape;852;p47"/>
          <p:cNvSpPr txBox="1"/>
          <p:nvPr/>
        </p:nvSpPr>
        <p:spPr>
          <a:xfrm>
            <a:off x="838200" y="4729876"/>
            <a:ext cx="10515600" cy="1585048"/>
          </a:xfrm>
          <a:prstGeom prst="rect">
            <a:avLst/>
          </a:prstGeom>
          <a:noFill/>
          <a:ln>
            <a:noFill/>
          </a:ln>
        </p:spPr>
        <p:txBody>
          <a:bodyPr spcFirstLastPara="1" wrap="square" lIns="91425" tIns="45700" rIns="91425" bIns="45700" anchor="t" anchorCtr="0">
            <a:normAutofit lnSpcReduction="10000"/>
          </a:bodyPr>
          <a:lstStyle/>
          <a:p>
            <a:pPr marL="228600" marR="0" lvl="0" indent="-228600" algn="l" rtl="0">
              <a:lnSpc>
                <a:spcPct val="130000"/>
              </a:lnSpc>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Với Thread1, ta dùng </a:t>
            </a:r>
            <a:r>
              <a:rPr lang="en-US" sz="1800">
                <a:solidFill>
                  <a:schemeClr val="dk1"/>
                </a:solidFill>
                <a:latin typeface="Courier New"/>
                <a:ea typeface="Courier New"/>
                <a:cs typeface="Courier New"/>
                <a:sym typeface="Courier New"/>
              </a:rPr>
              <a:t>memory_barrier() </a:t>
            </a:r>
            <a:r>
              <a:rPr lang="en-US" sz="1800">
                <a:solidFill>
                  <a:schemeClr val="dk1"/>
                </a:solidFill>
                <a:latin typeface="Arial"/>
                <a:ea typeface="Arial"/>
                <a:cs typeface="Arial"/>
                <a:sym typeface="Arial"/>
              </a:rPr>
              <a:t>để đảm bảo rằng giá trị của </a:t>
            </a:r>
            <a:r>
              <a:rPr lang="en-US" sz="1800">
                <a:solidFill>
                  <a:schemeClr val="dk1"/>
                </a:solidFill>
                <a:latin typeface="Courier New"/>
                <a:ea typeface="Courier New"/>
                <a:cs typeface="Courier New"/>
                <a:sym typeface="Courier New"/>
              </a:rPr>
              <a:t>flag</a:t>
            </a:r>
            <a:r>
              <a:rPr lang="en-US" sz="1800">
                <a:solidFill>
                  <a:schemeClr val="dk1"/>
                </a:solidFill>
                <a:latin typeface="Arial"/>
                <a:ea typeface="Arial"/>
                <a:cs typeface="Arial"/>
                <a:sym typeface="Arial"/>
              </a:rPr>
              <a:t> được đọc trước khi đọc giá trị của </a:t>
            </a:r>
            <a:r>
              <a:rPr lang="en-US" sz="1800">
                <a:solidFill>
                  <a:schemeClr val="dk1"/>
                </a:solidFill>
                <a:latin typeface="Courier New"/>
                <a:ea typeface="Courier New"/>
                <a:cs typeface="Courier New"/>
                <a:sym typeface="Courier New"/>
              </a:rPr>
              <a:t>x</a:t>
            </a:r>
            <a:r>
              <a:rPr lang="en-US" sz="1800">
                <a:solidFill>
                  <a:schemeClr val="dk1"/>
                </a:solidFill>
                <a:latin typeface="Arial"/>
                <a:ea typeface="Arial"/>
                <a:cs typeface="Arial"/>
                <a:sym typeface="Arial"/>
              </a:rPr>
              <a:t>.</a:t>
            </a:r>
            <a:endParaRPr/>
          </a:p>
          <a:p>
            <a:pPr marL="228600" marR="0" lvl="0" indent="-228600" algn="l" rtl="0">
              <a:lnSpc>
                <a:spcPct val="130000"/>
              </a:lnSpc>
              <a:spcBef>
                <a:spcPts val="600"/>
              </a:spcBef>
              <a:spcAft>
                <a:spcPts val="0"/>
              </a:spcAft>
              <a:buClr>
                <a:schemeClr val="dk1"/>
              </a:buClr>
              <a:buSzPts val="1800"/>
              <a:buFont typeface="Arial"/>
              <a:buChar char="•"/>
            </a:pPr>
            <a:r>
              <a:rPr lang="en-US" sz="1800">
                <a:solidFill>
                  <a:schemeClr val="dk1"/>
                </a:solidFill>
                <a:latin typeface="Arial"/>
                <a:ea typeface="Arial"/>
                <a:cs typeface="Arial"/>
                <a:sym typeface="Arial"/>
              </a:rPr>
              <a:t>Với Thread 2, ta dùng </a:t>
            </a:r>
            <a:r>
              <a:rPr lang="en-US" sz="1800">
                <a:solidFill>
                  <a:schemeClr val="dk1"/>
                </a:solidFill>
                <a:latin typeface="Courier New"/>
                <a:ea typeface="Courier New"/>
                <a:cs typeface="Courier New"/>
                <a:sym typeface="Courier New"/>
              </a:rPr>
              <a:t>memory_barrier()</a:t>
            </a:r>
            <a:r>
              <a:rPr lang="en-US" sz="1800">
                <a:solidFill>
                  <a:schemeClr val="dk1"/>
                </a:solidFill>
                <a:latin typeface="Arial"/>
                <a:ea typeface="Arial"/>
                <a:cs typeface="Arial"/>
                <a:sym typeface="Arial"/>
              </a:rPr>
              <a:t> để đảm bảo thao tác gán </a:t>
            </a:r>
            <a:r>
              <a:rPr lang="en-US" sz="1800">
                <a:solidFill>
                  <a:schemeClr val="dk1"/>
                </a:solidFill>
                <a:latin typeface="Courier New"/>
                <a:ea typeface="Courier New"/>
                <a:cs typeface="Courier New"/>
                <a:sym typeface="Courier New"/>
              </a:rPr>
              <a:t>x = 100</a:t>
            </a:r>
            <a:r>
              <a:rPr lang="en-US" sz="1800">
                <a:solidFill>
                  <a:schemeClr val="dk1"/>
                </a:solidFill>
                <a:latin typeface="Arial"/>
                <a:ea typeface="Arial"/>
                <a:cs typeface="Arial"/>
                <a:sym typeface="Arial"/>
              </a:rPr>
              <a:t> diễn ra trước khi gán </a:t>
            </a:r>
            <a:r>
              <a:rPr lang="en-US" sz="1800">
                <a:solidFill>
                  <a:schemeClr val="dk1"/>
                </a:solidFill>
                <a:latin typeface="Courier New"/>
                <a:ea typeface="Courier New"/>
                <a:cs typeface="Courier New"/>
                <a:sym typeface="Courier New"/>
              </a:rPr>
              <a:t>flag = true</a:t>
            </a:r>
            <a:r>
              <a:rPr lang="en-US" sz="1800">
                <a:solidFill>
                  <a:schemeClr val="dk1"/>
                </a:solidFill>
                <a:latin typeface="Arial"/>
                <a:ea typeface="Arial"/>
                <a:cs typeface="Arial"/>
                <a:sym typeface="Arial"/>
              </a:rPr>
              <a: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48"/>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48</a:t>
            </a:fld>
            <a:endParaRPr/>
          </a:p>
        </p:txBody>
      </p:sp>
      <p:sp>
        <p:nvSpPr>
          <p:cNvPr id="858" name="Google Shape;858;p48"/>
          <p:cNvSpPr txBox="1">
            <a:spLocks noGrp="1"/>
          </p:cNvSpPr>
          <p:nvPr>
            <p:ph type="body" idx="1"/>
          </p:nvPr>
        </p:nvSpPr>
        <p:spPr>
          <a:xfrm>
            <a:off x="1470929" y="1969477"/>
            <a:ext cx="9210469" cy="101020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F7FF"/>
              </a:buClr>
              <a:buSzPts val="4100"/>
              <a:buNone/>
            </a:pPr>
            <a:r>
              <a:rPr lang="en-US" sz="4100"/>
              <a:t>CÁC HỖ TRỢ TỪ PHẦN CỨNG</a:t>
            </a:r>
            <a:endParaRPr/>
          </a:p>
        </p:txBody>
      </p:sp>
      <p:sp>
        <p:nvSpPr>
          <p:cNvPr id="859" name="Google Shape;859;p48"/>
          <p:cNvSpPr txBox="1">
            <a:spLocks noGrp="1"/>
          </p:cNvSpPr>
          <p:nvPr>
            <p:ph type="body" idx="2"/>
          </p:nvPr>
        </p:nvSpPr>
        <p:spPr>
          <a:xfrm>
            <a:off x="1470930" y="3169159"/>
            <a:ext cx="8913813" cy="202583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2800"/>
              <a:buNone/>
            </a:pPr>
            <a:r>
              <a:rPr lang="en-US"/>
              <a:t>5.5.2. Lệnh phần cứng: test_and_set</a:t>
            </a:r>
            <a:endParaRPr/>
          </a:p>
          <a:p>
            <a:pPr marL="0" lvl="0" indent="0" algn="l" rtl="0">
              <a:lnSpc>
                <a:spcPct val="90000"/>
              </a:lnSpc>
              <a:spcBef>
                <a:spcPts val="1000"/>
              </a:spcBef>
              <a:spcAft>
                <a:spcPts val="0"/>
              </a:spcAft>
              <a:buClr>
                <a:schemeClr val="lt1"/>
              </a:buClr>
              <a:buSzPts val="2800"/>
              <a:buNone/>
            </a:pPr>
            <a:r>
              <a:rPr lang="en-US"/>
              <a:t>5.5.3. Lệnh phần cứng: compare_and_swap</a:t>
            </a:r>
            <a:endParaRPr/>
          </a:p>
          <a:p>
            <a:pPr marL="0" lvl="0" indent="0" algn="l" rtl="0">
              <a:lnSpc>
                <a:spcPct val="90000"/>
              </a:lnSpc>
              <a:spcBef>
                <a:spcPts val="1000"/>
              </a:spcBef>
              <a:spcAft>
                <a:spcPts val="0"/>
              </a:spcAft>
              <a:buClr>
                <a:schemeClr val="lt1"/>
              </a:buClr>
              <a:buSzPts val="2800"/>
              <a:buNone/>
            </a:pPr>
            <a:r>
              <a:rPr lang="en-US"/>
              <a:t>5.5.4. Biến đơn nguyên</a:t>
            </a:r>
            <a:endParaRPr/>
          </a:p>
        </p:txBody>
      </p:sp>
      <p:sp>
        <p:nvSpPr>
          <p:cNvPr id="860" name="Google Shape;860;p48"/>
          <p:cNvSpPr txBox="1">
            <a:spLocks noGrp="1"/>
          </p:cNvSpPr>
          <p:nvPr>
            <p:ph type="body" idx="3"/>
          </p:nvPr>
        </p:nvSpPr>
        <p:spPr>
          <a:xfrm>
            <a:off x="1470930" y="5091990"/>
            <a:ext cx="7147030" cy="695175"/>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rgbClr val="F2F2F2"/>
              </a:buClr>
              <a:buSzPts val="1000"/>
              <a:buNone/>
            </a:pPr>
            <a:r>
              <a:rPr lang="en-US"/>
              <a:t>Sinh viên tự nghiên cứu các mục trên và trình bày tại lớp.</a:t>
            </a:r>
            <a:endParaRPr/>
          </a:p>
        </p:txBody>
      </p:sp>
      <p:sp>
        <p:nvSpPr>
          <p:cNvPr id="861" name="Google Shape;861;p48"/>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lnSpcReduction="10000"/>
          </a:bodyPr>
          <a:lstStyle/>
          <a:p>
            <a:pPr marL="0" lvl="0" indent="0" algn="r" rtl="0">
              <a:lnSpc>
                <a:spcPct val="90000"/>
              </a:lnSpc>
              <a:spcBef>
                <a:spcPts val="0"/>
              </a:spcBef>
              <a:spcAft>
                <a:spcPts val="0"/>
              </a:spcAft>
              <a:buClr>
                <a:srgbClr val="00F7FF"/>
              </a:buClr>
              <a:buSzPts val="12000"/>
              <a:buNone/>
            </a:pPr>
            <a:r>
              <a:rPr lang="en-US"/>
              <a:t>05.</a:t>
            </a:r>
            <a:endParaRPr/>
          </a:p>
        </p:txBody>
      </p:sp>
      <p:sp>
        <p:nvSpPr>
          <p:cNvPr id="862" name="Google Shape;862;p48"/>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sp>
        <p:nvSpPr>
          <p:cNvPr id="863" name="Google Shape;863;p48"/>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49"/>
          <p:cNvSpPr txBox="1">
            <a:spLocks noGrp="1"/>
          </p:cNvSpPr>
          <p:nvPr>
            <p:ph type="sldNum" idx="12"/>
          </p:nvPr>
        </p:nvSpPr>
        <p:spPr>
          <a:xfrm>
            <a:off x="11894359" y="6566401"/>
            <a:ext cx="291600" cy="2916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49</a:t>
            </a:fld>
            <a:endParaRPr/>
          </a:p>
        </p:txBody>
      </p:sp>
      <p:sp>
        <p:nvSpPr>
          <p:cNvPr id="869" name="Google Shape;869;p49"/>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4400"/>
              <a:buNone/>
            </a:pPr>
            <a:r>
              <a:rPr lang="en-US"/>
              <a:t>HỆ ĐIỀU HÀNH</a:t>
            </a:r>
            <a:endParaRPr/>
          </a:p>
        </p:txBody>
      </p:sp>
      <p:sp>
        <p:nvSpPr>
          <p:cNvPr id="870" name="Google Shape;870;p49"/>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00046"/>
              </a:buClr>
              <a:buSzPts val="2000"/>
              <a:buNone/>
            </a:pPr>
            <a:r>
              <a:rPr lang="en-US"/>
              <a:t>CHƯƠNG 5: ĐỒNG BỘ TIẾN TRÌNH (PHẦN 1)</a:t>
            </a:r>
            <a:endParaRPr/>
          </a:p>
        </p:txBody>
      </p:sp>
      <p:sp>
        <p:nvSpPr>
          <p:cNvPr id="871" name="Google Shape;871;p49"/>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1400"/>
              <a:buNone/>
            </a:pPr>
            <a:r>
              <a:rPr lang="en-US"/>
              <a:t>Trình bày: ThS. Trần Hoàng Lộc</a:t>
            </a:r>
            <a:endParaRPr/>
          </a:p>
        </p:txBody>
      </p:sp>
      <p:sp>
        <p:nvSpPr>
          <p:cNvPr id="872" name="Google Shape;872;p49"/>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BFBFBF"/>
              </a:buClr>
              <a:buSzPts val="1200"/>
              <a:buNone/>
            </a:pPr>
            <a:r>
              <a:rPr lang="en-US"/>
              <a:t>Trong chương này, các vấn đề về đồng bộ tiến trình sẽ được thảo luận và làm rõ bao gồm: vì sao cần phải đồng bộ, các tiêu chuẩn về lời giải cho bài toán đồng bộ và các kỹ thuật đồng bộ.</a:t>
            </a:r>
            <a:endParaRPr/>
          </a:p>
        </p:txBody>
      </p:sp>
      <p:sp>
        <p:nvSpPr>
          <p:cNvPr id="873" name="Google Shape;873;p49"/>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Thực hiện bởi Trường Đại học Công nghệ Thông tin, ĐHQG-HCM</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5"/>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5.1.1. Bài toán Producer vs. Consumer</a:t>
            </a:r>
            <a:endParaRPr/>
          </a:p>
        </p:txBody>
      </p:sp>
      <p:sp>
        <p:nvSpPr>
          <p:cNvPr id="320" name="Google Shape;320;p5"/>
          <p:cNvSpPr txBox="1">
            <a:spLocks noGrp="1"/>
          </p:cNvSpPr>
          <p:nvPr>
            <p:ph type="body" idx="1"/>
          </p:nvPr>
        </p:nvSpPr>
        <p:spPr>
          <a:xfrm>
            <a:off x="838200" y="1788161"/>
            <a:ext cx="10515600" cy="1527796"/>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130000"/>
              </a:lnSpc>
              <a:spcBef>
                <a:spcPts val="0"/>
              </a:spcBef>
              <a:spcAft>
                <a:spcPts val="0"/>
              </a:spcAft>
              <a:buClr>
                <a:schemeClr val="dk1"/>
              </a:buClr>
              <a:buSzPct val="100000"/>
              <a:buChar char="•"/>
            </a:pPr>
            <a:r>
              <a:rPr lang="en-US"/>
              <a:t>Gồm 02 tiến trình diễn ra đồng thời với nhau:</a:t>
            </a:r>
            <a:endParaRPr/>
          </a:p>
          <a:p>
            <a:pPr marL="685800" lvl="1" indent="-228600" algn="l" rtl="0">
              <a:lnSpc>
                <a:spcPct val="130000"/>
              </a:lnSpc>
              <a:spcBef>
                <a:spcPts val="600"/>
              </a:spcBef>
              <a:spcAft>
                <a:spcPts val="0"/>
              </a:spcAft>
              <a:buClr>
                <a:schemeClr val="dk1"/>
              </a:buClr>
              <a:buSzPct val="100000"/>
              <a:buChar char="•"/>
            </a:pPr>
            <a:r>
              <a:rPr lang="en-US"/>
              <a:t>Producer: liên tục tạo ra hàng hóa 🡪 tăng biến </a:t>
            </a:r>
            <a:r>
              <a:rPr lang="en-US">
                <a:latin typeface="Courier New"/>
                <a:ea typeface="Courier New"/>
                <a:cs typeface="Courier New"/>
                <a:sym typeface="Courier New"/>
              </a:rPr>
              <a:t>count</a:t>
            </a:r>
            <a:endParaRPr/>
          </a:p>
          <a:p>
            <a:pPr marL="685800" lvl="1" indent="-228600" algn="l" rtl="0">
              <a:lnSpc>
                <a:spcPct val="130000"/>
              </a:lnSpc>
              <a:spcBef>
                <a:spcPts val="600"/>
              </a:spcBef>
              <a:spcAft>
                <a:spcPts val="0"/>
              </a:spcAft>
              <a:buClr>
                <a:schemeClr val="dk1"/>
              </a:buClr>
              <a:buSzPct val="100000"/>
              <a:buChar char="•"/>
            </a:pPr>
            <a:r>
              <a:rPr lang="en-US"/>
              <a:t>Consumer: liên tục bán hàng 🡪 giảm biến </a:t>
            </a:r>
            <a:r>
              <a:rPr lang="en-US">
                <a:latin typeface="Courier New"/>
                <a:ea typeface="Courier New"/>
                <a:cs typeface="Courier New"/>
                <a:sym typeface="Courier New"/>
              </a:rPr>
              <a:t>count</a:t>
            </a:r>
            <a:endParaRPr>
              <a:latin typeface="Courier New"/>
              <a:ea typeface="Courier New"/>
              <a:cs typeface="Courier New"/>
              <a:sym typeface="Courier New"/>
            </a:endParaRPr>
          </a:p>
        </p:txBody>
      </p:sp>
      <p:sp>
        <p:nvSpPr>
          <p:cNvPr id="321" name="Google Shape;321;p5"/>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322" name="Google Shape;322;p5"/>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323" name="Google Shape;323;p5"/>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324" name="Google Shape;324;p5"/>
          <p:cNvPicPr preferRelativeResize="0"/>
          <p:nvPr/>
        </p:nvPicPr>
        <p:blipFill rotWithShape="1">
          <a:blip r:embed="rId3">
            <a:alphaModFix/>
          </a:blip>
          <a:srcRect t="1683" b="1683"/>
          <a:stretch/>
        </p:blipFill>
        <p:spPr>
          <a:xfrm>
            <a:off x="2294665" y="3361155"/>
            <a:ext cx="7602671" cy="2145341"/>
          </a:xfrm>
          <a:prstGeom prst="rect">
            <a:avLst/>
          </a:prstGeom>
          <a:noFill/>
          <a:ln>
            <a:noFill/>
          </a:ln>
        </p:spPr>
      </p:pic>
      <p:sp>
        <p:nvSpPr>
          <p:cNvPr id="325" name="Google Shape;325;p5"/>
          <p:cNvSpPr txBox="1"/>
          <p:nvPr/>
        </p:nvSpPr>
        <p:spPr>
          <a:xfrm>
            <a:off x="12665948" y="3315957"/>
            <a:ext cx="5596932" cy="175432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Khi các tiến trình thực thi đồng thời, ta sẽ KHÔNG biết được các dữ kiện sau:</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Tiến trình nào thực thi trước?</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Tiến trình nào thực thi lâu hơn (do giải thuật định thời CPU)?</a:t>
            </a:r>
            <a:endParaRPr/>
          </a:p>
          <a:p>
            <a:pPr marL="285750" marR="0" lvl="0" indent="-285750" algn="l" rtl="0">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Tiến trình sẽ hết quantum time khi nào?</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6"/>
          <p:cNvSpPr txBox="1">
            <a:spLocks noGrp="1"/>
          </p:cNvSpPr>
          <p:nvPr>
            <p:ph type="title"/>
          </p:nvPr>
        </p:nvSpPr>
        <p:spPr>
          <a:xfrm>
            <a:off x="838200" y="601073"/>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800"/>
              <a:buFont typeface="Times New Roman"/>
              <a:buNone/>
            </a:pPr>
            <a:r>
              <a:rPr lang="en-US"/>
              <a:t>5.1.1. Bài toán Producer vs. Consumer</a:t>
            </a:r>
            <a:endParaRPr/>
          </a:p>
        </p:txBody>
      </p:sp>
      <p:sp>
        <p:nvSpPr>
          <p:cNvPr id="331" name="Google Shape;331;p6"/>
          <p:cNvSpPr txBox="1">
            <a:spLocks noGrp="1"/>
          </p:cNvSpPr>
          <p:nvPr>
            <p:ph type="body" idx="1"/>
          </p:nvPr>
        </p:nvSpPr>
        <p:spPr>
          <a:xfrm>
            <a:off x="838200" y="1788161"/>
            <a:ext cx="10515600" cy="1261514"/>
          </a:xfrm>
          <a:prstGeom prst="rect">
            <a:avLst/>
          </a:prstGeom>
          <a:noFill/>
          <a:ln>
            <a:noFill/>
          </a:ln>
        </p:spPr>
        <p:txBody>
          <a:bodyPr spcFirstLastPara="1" wrap="square" lIns="91425" tIns="45700" rIns="91425" bIns="45700" anchor="t" anchorCtr="0">
            <a:noAutofit/>
          </a:bodyPr>
          <a:lstStyle/>
          <a:p>
            <a:pPr marL="228600" lvl="0" indent="-228600" algn="l" rtl="0">
              <a:lnSpc>
                <a:spcPct val="130000"/>
              </a:lnSpc>
              <a:spcBef>
                <a:spcPts val="0"/>
              </a:spcBef>
              <a:spcAft>
                <a:spcPts val="0"/>
              </a:spcAft>
              <a:buClr>
                <a:schemeClr val="dk1"/>
              </a:buClr>
              <a:buSzPts val="1800"/>
              <a:buChar char="•"/>
            </a:pPr>
            <a:r>
              <a:rPr lang="en-US" sz="1800"/>
              <a:t>Gồm 02 tiến trình diễn ra đồng thời với nhau:</a:t>
            </a:r>
            <a:endParaRPr/>
          </a:p>
          <a:p>
            <a:pPr marL="685800" lvl="1" indent="-228600" algn="l" rtl="0">
              <a:lnSpc>
                <a:spcPct val="130000"/>
              </a:lnSpc>
              <a:spcBef>
                <a:spcPts val="600"/>
              </a:spcBef>
              <a:spcAft>
                <a:spcPts val="0"/>
              </a:spcAft>
              <a:buClr>
                <a:schemeClr val="dk1"/>
              </a:buClr>
              <a:buSzPts val="1800"/>
              <a:buChar char="•"/>
            </a:pPr>
            <a:r>
              <a:rPr lang="en-US" sz="1800" b="1"/>
              <a:t>Producer</a:t>
            </a:r>
            <a:r>
              <a:rPr lang="en-US" sz="1800"/>
              <a:t>: liên tục tạo ra hàng hóa 🡪 tăng biến </a:t>
            </a:r>
            <a:r>
              <a:rPr lang="en-US" sz="1800">
                <a:latin typeface="Courier New"/>
                <a:ea typeface="Courier New"/>
                <a:cs typeface="Courier New"/>
                <a:sym typeface="Courier New"/>
              </a:rPr>
              <a:t>count</a:t>
            </a:r>
            <a:endParaRPr/>
          </a:p>
          <a:p>
            <a:pPr marL="685800" lvl="1" indent="-228600" algn="l" rtl="0">
              <a:lnSpc>
                <a:spcPct val="130000"/>
              </a:lnSpc>
              <a:spcBef>
                <a:spcPts val="600"/>
              </a:spcBef>
              <a:spcAft>
                <a:spcPts val="0"/>
              </a:spcAft>
              <a:buClr>
                <a:schemeClr val="dk1"/>
              </a:buClr>
              <a:buSzPts val="1800"/>
              <a:buChar char="•"/>
            </a:pPr>
            <a:r>
              <a:rPr lang="en-US" sz="1800" b="1"/>
              <a:t>Consumer</a:t>
            </a:r>
            <a:r>
              <a:rPr lang="en-US" sz="1800"/>
              <a:t>: liên tục bán hàng 🡪 giảm biến </a:t>
            </a:r>
            <a:r>
              <a:rPr lang="en-US" sz="1800">
                <a:latin typeface="Courier New"/>
                <a:ea typeface="Courier New"/>
                <a:cs typeface="Courier New"/>
                <a:sym typeface="Courier New"/>
              </a:rPr>
              <a:t>count</a:t>
            </a:r>
            <a:endParaRPr sz="1800">
              <a:latin typeface="Courier New"/>
              <a:ea typeface="Courier New"/>
              <a:cs typeface="Courier New"/>
              <a:sym typeface="Courier New"/>
            </a:endParaRPr>
          </a:p>
        </p:txBody>
      </p:sp>
      <p:sp>
        <p:nvSpPr>
          <p:cNvPr id="332" name="Google Shape;332;p6"/>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333" name="Google Shape;333;p6"/>
          <p:cNvSpPr txBox="1">
            <a:spLocks noGrp="1"/>
          </p:cNvSpPr>
          <p:nvPr>
            <p:ph type="sldNum" idx="12"/>
          </p:nvPr>
        </p:nvSpPr>
        <p:spPr>
          <a:xfrm>
            <a:off x="11895481" y="6560013"/>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a:p>
        </p:txBody>
      </p:sp>
      <p:sp>
        <p:nvSpPr>
          <p:cNvPr id="334" name="Google Shape;334;p6"/>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pic>
        <p:nvPicPr>
          <p:cNvPr id="335" name="Google Shape;335;p6"/>
          <p:cNvPicPr preferRelativeResize="0"/>
          <p:nvPr/>
        </p:nvPicPr>
        <p:blipFill rotWithShape="1">
          <a:blip r:embed="rId3">
            <a:alphaModFix/>
          </a:blip>
          <a:srcRect t="1683" b="1683"/>
          <a:stretch/>
        </p:blipFill>
        <p:spPr>
          <a:xfrm>
            <a:off x="846908" y="3361156"/>
            <a:ext cx="4664894" cy="1316352"/>
          </a:xfrm>
          <a:prstGeom prst="rect">
            <a:avLst/>
          </a:prstGeom>
          <a:noFill/>
          <a:ln>
            <a:noFill/>
          </a:ln>
        </p:spPr>
      </p:pic>
      <p:sp>
        <p:nvSpPr>
          <p:cNvPr id="336" name="Google Shape;336;p6"/>
          <p:cNvSpPr txBox="1"/>
          <p:nvPr/>
        </p:nvSpPr>
        <p:spPr>
          <a:xfrm>
            <a:off x="6096000" y="3092381"/>
            <a:ext cx="5596932" cy="3243388"/>
          </a:xfrm>
          <a:prstGeom prst="rect">
            <a:avLst/>
          </a:prstGeom>
          <a:noFill/>
          <a:ln>
            <a:noFill/>
          </a:ln>
        </p:spPr>
        <p:txBody>
          <a:bodyPr spcFirstLastPara="1" wrap="square" lIns="91425" tIns="45700" rIns="91425" bIns="45700" anchor="t" anchorCtr="0">
            <a:spAutoFit/>
          </a:bodyPr>
          <a:lstStyle/>
          <a:p>
            <a:pPr marL="285750" marR="0" lvl="0" indent="-285750" algn="l" rtl="0">
              <a:lnSpc>
                <a:spcPct val="130000"/>
              </a:lnSpc>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Thông thường các tiến trình đều sẽ được đặt trong vòng while(1) để thực thi liên tục.</a:t>
            </a:r>
            <a:endParaRPr/>
          </a:p>
          <a:p>
            <a:pPr marL="285750" marR="0" lvl="0" indent="-285750" algn="l" rtl="0">
              <a:lnSpc>
                <a:spcPct val="130000"/>
              </a:lnSpc>
              <a:spcBef>
                <a:spcPts val="600"/>
              </a:spcBef>
              <a:spcAft>
                <a:spcPts val="0"/>
              </a:spcAft>
              <a:buClr>
                <a:schemeClr val="dk1"/>
              </a:buClr>
              <a:buSzPts val="1800"/>
              <a:buFont typeface="Arial"/>
              <a:buChar char="•"/>
            </a:pPr>
            <a:r>
              <a:rPr lang="en-US" sz="1800">
                <a:solidFill>
                  <a:schemeClr val="dk1"/>
                </a:solidFill>
                <a:latin typeface="Arial"/>
                <a:ea typeface="Arial"/>
                <a:cs typeface="Arial"/>
                <a:sym typeface="Arial"/>
              </a:rPr>
              <a:t>Khi các tiến trình thực thi đồng thời, các dữ kiện sau sẽ </a:t>
            </a:r>
            <a:r>
              <a:rPr lang="en-US" sz="1800" b="1">
                <a:solidFill>
                  <a:schemeClr val="dk1"/>
                </a:solidFill>
                <a:latin typeface="Arial"/>
                <a:ea typeface="Arial"/>
                <a:cs typeface="Arial"/>
                <a:sym typeface="Arial"/>
              </a:rPr>
              <a:t>KHÔNG</a:t>
            </a:r>
            <a:r>
              <a:rPr lang="en-US" sz="1800">
                <a:solidFill>
                  <a:schemeClr val="dk1"/>
                </a:solidFill>
                <a:latin typeface="Arial"/>
                <a:ea typeface="Arial"/>
                <a:cs typeface="Arial"/>
                <a:sym typeface="Arial"/>
              </a:rPr>
              <a:t> thể xác định được:</a:t>
            </a:r>
            <a:endParaRPr/>
          </a:p>
          <a:p>
            <a:pPr marL="742950" marR="0" lvl="1" indent="-285750" algn="l" rtl="0">
              <a:lnSpc>
                <a:spcPct val="130000"/>
              </a:lnSpc>
              <a:spcBef>
                <a:spcPts val="60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Tiến trình nào thực thi trước?</a:t>
            </a:r>
            <a:endParaRPr/>
          </a:p>
          <a:p>
            <a:pPr marL="742950" marR="0" lvl="1" indent="-285750" algn="l" rtl="0">
              <a:lnSpc>
                <a:spcPct val="130000"/>
              </a:lnSpc>
              <a:spcBef>
                <a:spcPts val="60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Tiến trình nào thực thi lâu hơn (do giải thuật định thời CPU)?</a:t>
            </a:r>
            <a:endParaRPr/>
          </a:p>
          <a:p>
            <a:pPr marL="742950" marR="0" lvl="1" indent="-285750" algn="l" rtl="0">
              <a:lnSpc>
                <a:spcPct val="130000"/>
              </a:lnSpc>
              <a:spcBef>
                <a:spcPts val="600"/>
              </a:spcBef>
              <a:spcAft>
                <a:spcPts val="0"/>
              </a:spcAft>
              <a:buClr>
                <a:schemeClr val="dk1"/>
              </a:buClr>
              <a:buSzPts val="1800"/>
              <a:buFont typeface="Arial"/>
              <a:buChar char="•"/>
            </a:pPr>
            <a:r>
              <a:rPr lang="en-US" sz="1800" b="0" i="0" u="none" strike="noStrike" cap="none">
                <a:solidFill>
                  <a:schemeClr val="dk1"/>
                </a:solidFill>
                <a:latin typeface="Arial"/>
                <a:ea typeface="Arial"/>
                <a:cs typeface="Arial"/>
                <a:sym typeface="Arial"/>
              </a:rPr>
              <a:t>Tiến trình sẽ hết quantum time khi nào?</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7"/>
          <p:cNvSpPr txBox="1">
            <a:spLocks noGrp="1"/>
          </p:cNvSpPr>
          <p:nvPr>
            <p:ph type="title"/>
          </p:nvPr>
        </p:nvSpPr>
        <p:spPr>
          <a:xfrm>
            <a:off x="838198" y="624247"/>
            <a:ext cx="10515600" cy="97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2FF"/>
              </a:buClr>
              <a:buSzPts val="4000"/>
              <a:buFont typeface="Times New Roman"/>
              <a:buNone/>
            </a:pPr>
            <a:r>
              <a:rPr lang="en-US"/>
              <a:t>5.1.1. Bài toán Producer vs. Consumer</a:t>
            </a:r>
            <a:endParaRPr/>
          </a:p>
        </p:txBody>
      </p:sp>
      <p:sp>
        <p:nvSpPr>
          <p:cNvPr id="342" name="Google Shape;342;p7"/>
          <p:cNvSpPr txBox="1">
            <a:spLocks noGrp="1"/>
          </p:cNvSpPr>
          <p:nvPr>
            <p:ph type="body" idx="1"/>
          </p:nvPr>
        </p:nvSpPr>
        <p:spPr>
          <a:xfrm>
            <a:off x="839789" y="1767458"/>
            <a:ext cx="3099166"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C6FF"/>
              </a:buClr>
              <a:buSzPts val="2400"/>
              <a:buNone/>
            </a:pPr>
            <a:r>
              <a:rPr lang="en-US">
                <a:solidFill>
                  <a:srgbClr val="00C6FF"/>
                </a:solidFill>
              </a:rPr>
              <a:t>Producer</a:t>
            </a:r>
            <a:endParaRPr/>
          </a:p>
        </p:txBody>
      </p:sp>
      <p:sp>
        <p:nvSpPr>
          <p:cNvPr id="343" name="Google Shape;343;p7"/>
          <p:cNvSpPr txBox="1">
            <a:spLocks noGrp="1"/>
          </p:cNvSpPr>
          <p:nvPr>
            <p:ph type="body" idx="2"/>
          </p:nvPr>
        </p:nvSpPr>
        <p:spPr>
          <a:xfrm>
            <a:off x="839788" y="2382736"/>
            <a:ext cx="4179363" cy="2303964"/>
          </a:xfrm>
          <a:prstGeom prst="rect">
            <a:avLst/>
          </a:prstGeom>
          <a:noFill/>
          <a:ln>
            <a:noFill/>
          </a:ln>
        </p:spPr>
        <p:txBody>
          <a:bodyPr spcFirstLastPara="1" wrap="square" lIns="91425" tIns="45700" rIns="91425" bIns="45700" anchor="t" anchorCtr="0">
            <a:normAutofit fontScale="77500" lnSpcReduction="20000"/>
          </a:bodyPr>
          <a:lstStyle/>
          <a:p>
            <a:pPr marL="234950" lvl="2" indent="-234950" algn="l" rtl="0">
              <a:lnSpc>
                <a:spcPct val="140000"/>
              </a:lnSpc>
              <a:spcBef>
                <a:spcPts val="0"/>
              </a:spcBef>
              <a:spcAft>
                <a:spcPts val="0"/>
              </a:spcAft>
              <a:buClr>
                <a:schemeClr val="dk1"/>
              </a:buClr>
              <a:buSzPct val="129032"/>
              <a:buNone/>
            </a:pPr>
            <a:r>
              <a:rPr lang="en-US" sz="1800">
                <a:latin typeface="Courier New"/>
                <a:ea typeface="Courier New"/>
                <a:cs typeface="Courier New"/>
                <a:sym typeface="Courier New"/>
              </a:rPr>
              <a:t>item nextProduce;</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while(1){</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while(count == BUFFER_SIZE); 	</a:t>
            </a:r>
            <a:r>
              <a:rPr lang="en-US" sz="1800">
                <a:solidFill>
                  <a:srgbClr val="BFBFBF"/>
                </a:solidFill>
                <a:latin typeface="Courier New"/>
                <a:ea typeface="Courier New"/>
                <a:cs typeface="Courier New"/>
                <a:sym typeface="Courier New"/>
              </a:rPr>
              <a:t>/*khong lam gi*/</a:t>
            </a:r>
            <a:endParaRPr sz="1400">
              <a:solidFill>
                <a:srgbClr val="BFBFBF"/>
              </a:solidFill>
            </a:endParaRPr>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buffer[in] = nextProducer;</a:t>
            </a:r>
            <a:endParaRPr sz="1400"/>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a:t>
            </a:r>
            <a:r>
              <a:rPr lang="en-US" sz="1800" b="1">
                <a:solidFill>
                  <a:srgbClr val="00C6FF"/>
                </a:solidFill>
                <a:latin typeface="Courier New"/>
                <a:ea typeface="Courier New"/>
                <a:cs typeface="Courier New"/>
                <a:sym typeface="Courier New"/>
              </a:rPr>
              <a:t>count++;</a:t>
            </a:r>
            <a:endParaRPr sz="1400" b="1">
              <a:solidFill>
                <a:srgbClr val="00C6FF"/>
              </a:solidFill>
            </a:endParaRPr>
          </a:p>
          <a:p>
            <a:pPr marL="234950" lvl="2" indent="-234950" algn="l" rtl="0">
              <a:lnSpc>
                <a:spcPct val="140000"/>
              </a:lnSpc>
              <a:spcBef>
                <a:spcPts val="600"/>
              </a:spcBef>
              <a:spcAft>
                <a:spcPts val="0"/>
              </a:spcAft>
              <a:buClr>
                <a:schemeClr val="dk1"/>
              </a:buClr>
              <a:buSzPct val="129032"/>
              <a:buNone/>
            </a:pPr>
            <a:r>
              <a:rPr lang="en-US" sz="1800">
                <a:latin typeface="Courier New"/>
                <a:ea typeface="Courier New"/>
                <a:cs typeface="Courier New"/>
                <a:sym typeface="Courier New"/>
              </a:rPr>
              <a:t>	in = (in+1)%BUFFER_SIZE</a:t>
            </a:r>
            <a:r>
              <a:rPr lang="en-US" sz="1400">
                <a:latin typeface="Courier New"/>
                <a:ea typeface="Courier New"/>
                <a:cs typeface="Courier New"/>
                <a:sym typeface="Courier New"/>
              </a:rPr>
              <a:t>;}</a:t>
            </a:r>
            <a:endParaRPr sz="1800"/>
          </a:p>
        </p:txBody>
      </p:sp>
      <p:sp>
        <p:nvSpPr>
          <p:cNvPr id="344" name="Google Shape;344;p7"/>
          <p:cNvSpPr txBox="1">
            <a:spLocks noGrp="1"/>
          </p:cNvSpPr>
          <p:nvPr>
            <p:ph type="body" idx="3"/>
          </p:nvPr>
        </p:nvSpPr>
        <p:spPr>
          <a:xfrm>
            <a:off x="7172851" y="1767458"/>
            <a:ext cx="3114429" cy="82391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C6FF"/>
              </a:buClr>
              <a:buSzPts val="2400"/>
              <a:buNone/>
            </a:pPr>
            <a:r>
              <a:rPr lang="en-US">
                <a:solidFill>
                  <a:srgbClr val="00C6FF"/>
                </a:solidFill>
              </a:rPr>
              <a:t>Consumer</a:t>
            </a:r>
            <a:endParaRPr/>
          </a:p>
        </p:txBody>
      </p:sp>
      <p:sp>
        <p:nvSpPr>
          <p:cNvPr id="345" name="Google Shape;345;p7"/>
          <p:cNvSpPr txBox="1">
            <a:spLocks noGrp="1"/>
          </p:cNvSpPr>
          <p:nvPr>
            <p:ph type="body" idx="4"/>
          </p:nvPr>
        </p:nvSpPr>
        <p:spPr>
          <a:xfrm>
            <a:off x="7172851" y="2382736"/>
            <a:ext cx="3749709" cy="2504930"/>
          </a:xfrm>
          <a:prstGeom prst="rect">
            <a:avLst/>
          </a:prstGeom>
          <a:noFill/>
          <a:ln>
            <a:noFill/>
          </a:ln>
        </p:spPr>
        <p:txBody>
          <a:bodyPr spcFirstLastPara="1" wrap="square" lIns="91425" tIns="45700" rIns="91425" bIns="45700" anchor="t" anchorCtr="0">
            <a:noAutofit/>
          </a:bodyPr>
          <a:lstStyle/>
          <a:p>
            <a:pPr marL="234950" lvl="2" indent="-234950" algn="l" rtl="0">
              <a:lnSpc>
                <a:spcPct val="140000"/>
              </a:lnSpc>
              <a:spcBef>
                <a:spcPts val="0"/>
              </a:spcBef>
              <a:spcAft>
                <a:spcPts val="0"/>
              </a:spcAft>
              <a:buClr>
                <a:schemeClr val="dk1"/>
              </a:buClr>
              <a:buSzPts val="1800"/>
              <a:buNone/>
            </a:pPr>
            <a:r>
              <a:rPr lang="en-US" sz="1400">
                <a:latin typeface="Courier New"/>
                <a:ea typeface="Courier New"/>
                <a:cs typeface="Courier New"/>
                <a:sym typeface="Courier New"/>
              </a:rPr>
              <a:t>item nextConsumer;</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while(1){</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while(count == 0);</a:t>
            </a:r>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a:t>
            </a:r>
            <a:r>
              <a:rPr lang="en-US" sz="1400">
                <a:solidFill>
                  <a:srgbClr val="BFBFBF"/>
                </a:solidFill>
                <a:latin typeface="Courier New"/>
                <a:ea typeface="Courier New"/>
                <a:cs typeface="Courier New"/>
                <a:sym typeface="Courier New"/>
              </a:rPr>
              <a:t>/*khong lam gi*/</a:t>
            </a:r>
            <a:endParaRPr sz="1400">
              <a:solidFill>
                <a:srgbClr val="BFBFBF"/>
              </a:solidFill>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nextConsumer = buffer[out];</a:t>
            </a:r>
            <a:endParaRPr sz="1400">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a:t>
            </a:r>
            <a:r>
              <a:rPr lang="en-US" sz="1400" b="1">
                <a:solidFill>
                  <a:srgbClr val="FFC000"/>
                </a:solidFill>
                <a:latin typeface="Courier New"/>
                <a:ea typeface="Courier New"/>
                <a:cs typeface="Courier New"/>
                <a:sym typeface="Courier New"/>
              </a:rPr>
              <a:t>count--;</a:t>
            </a:r>
            <a:endParaRPr sz="1400" b="1">
              <a:solidFill>
                <a:srgbClr val="FFC000"/>
              </a:solidFill>
              <a:latin typeface="Courier New"/>
              <a:ea typeface="Courier New"/>
              <a:cs typeface="Courier New"/>
              <a:sym typeface="Courier New"/>
            </a:endParaRPr>
          </a:p>
          <a:p>
            <a:pPr marL="234950" lvl="2" indent="-234950" algn="l" rtl="0">
              <a:lnSpc>
                <a:spcPct val="140000"/>
              </a:lnSpc>
              <a:spcBef>
                <a:spcPts val="600"/>
              </a:spcBef>
              <a:spcAft>
                <a:spcPts val="0"/>
              </a:spcAft>
              <a:buClr>
                <a:schemeClr val="dk1"/>
              </a:buClr>
              <a:buSzPts val="1800"/>
              <a:buNone/>
            </a:pPr>
            <a:r>
              <a:rPr lang="en-US" sz="1400">
                <a:latin typeface="Courier New"/>
                <a:ea typeface="Courier New"/>
                <a:cs typeface="Courier New"/>
                <a:sym typeface="Courier New"/>
              </a:rPr>
              <a:t>	out = (out+1)%BUFFER_SIZE; }</a:t>
            </a:r>
            <a:endParaRPr sz="1400">
              <a:latin typeface="Courier New"/>
              <a:ea typeface="Courier New"/>
              <a:cs typeface="Courier New"/>
              <a:sym typeface="Courier New"/>
            </a:endParaRPr>
          </a:p>
        </p:txBody>
      </p:sp>
      <p:sp>
        <p:nvSpPr>
          <p:cNvPr id="346" name="Google Shape;346;p7"/>
          <p:cNvSpPr txBox="1">
            <a:spLocks noGrp="1"/>
          </p:cNvSpPr>
          <p:nvPr>
            <p:ph type="ftr" idx="11"/>
          </p:nvPr>
        </p:nvSpPr>
        <p:spPr>
          <a:xfrm>
            <a:off x="3533429" y="6481647"/>
            <a:ext cx="5125142"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347" name="Google Shape;347;p7"/>
          <p:cNvSpPr txBox="1">
            <a:spLocks noGrp="1"/>
          </p:cNvSpPr>
          <p:nvPr>
            <p:ph type="sldNum" idx="12"/>
          </p:nvPr>
        </p:nvSpPr>
        <p:spPr>
          <a:xfrm>
            <a:off x="11891939" y="6567157"/>
            <a:ext cx="291600"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a:p>
        </p:txBody>
      </p:sp>
      <p:sp>
        <p:nvSpPr>
          <p:cNvPr id="348" name="Google Shape;348;p7"/>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August 28, 2023</a:t>
            </a:r>
            <a:endParaRPr/>
          </a:p>
        </p:txBody>
      </p:sp>
      <p:grpSp>
        <p:nvGrpSpPr>
          <p:cNvPr id="349" name="Google Shape;349;p7"/>
          <p:cNvGrpSpPr/>
          <p:nvPr/>
        </p:nvGrpSpPr>
        <p:grpSpPr>
          <a:xfrm>
            <a:off x="4288269" y="4744941"/>
            <a:ext cx="585417" cy="562167"/>
            <a:chOff x="5510581" y="4756587"/>
            <a:chExt cx="585417" cy="562167"/>
          </a:xfrm>
        </p:grpSpPr>
        <p:sp>
          <p:nvSpPr>
            <p:cNvPr id="350" name="Google Shape;350;p7"/>
            <p:cNvSpPr/>
            <p:nvPr/>
          </p:nvSpPr>
          <p:spPr>
            <a:xfrm>
              <a:off x="5609074" y="5010503"/>
              <a:ext cx="309600" cy="308251"/>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chemeClr val="dk1"/>
                  </a:solidFill>
                  <a:latin typeface="Arial"/>
                  <a:ea typeface="Arial"/>
                  <a:cs typeface="Arial"/>
                  <a:sym typeface="Arial"/>
                </a:rPr>
                <a:t>5</a:t>
              </a:r>
              <a:endParaRPr/>
            </a:p>
          </p:txBody>
        </p:sp>
        <p:sp>
          <p:nvSpPr>
            <p:cNvPr id="351" name="Google Shape;351;p7"/>
            <p:cNvSpPr txBox="1"/>
            <p:nvPr/>
          </p:nvSpPr>
          <p:spPr>
            <a:xfrm>
              <a:off x="5510581" y="4756587"/>
              <a:ext cx="585417" cy="25391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Courier New"/>
                  <a:ea typeface="Courier New"/>
                  <a:cs typeface="Courier New"/>
                  <a:sym typeface="Courier New"/>
                </a:rPr>
                <a:t>count</a:t>
              </a:r>
              <a:endParaRPr/>
            </a:p>
          </p:txBody>
        </p:sp>
      </p:grpSp>
      <p:cxnSp>
        <p:nvCxnSpPr>
          <p:cNvPr id="352" name="Google Shape;352;p7"/>
          <p:cNvCxnSpPr/>
          <p:nvPr/>
        </p:nvCxnSpPr>
        <p:spPr>
          <a:xfrm>
            <a:off x="1105319" y="4165042"/>
            <a:ext cx="3183000" cy="999900"/>
          </a:xfrm>
          <a:prstGeom prst="bentConnector3">
            <a:avLst>
              <a:gd name="adj1" fmla="val -3510"/>
            </a:avLst>
          </a:prstGeom>
          <a:noFill/>
          <a:ln w="19050" cap="rnd" cmpd="sng">
            <a:solidFill>
              <a:srgbClr val="00C6FF"/>
            </a:solidFill>
            <a:prstDash val="solid"/>
            <a:round/>
            <a:headEnd type="none" w="sm" len="sm"/>
            <a:tailEnd type="triangle" w="med" len="med"/>
          </a:ln>
        </p:spPr>
      </p:cxnSp>
      <p:cxnSp>
        <p:nvCxnSpPr>
          <p:cNvPr id="353" name="Google Shape;353;p7"/>
          <p:cNvCxnSpPr/>
          <p:nvPr/>
        </p:nvCxnSpPr>
        <p:spPr>
          <a:xfrm flipH="1">
            <a:off x="4765408" y="4501661"/>
            <a:ext cx="2655300" cy="663300"/>
          </a:xfrm>
          <a:prstGeom prst="bentConnector3">
            <a:avLst>
              <a:gd name="adj1" fmla="val 4401"/>
            </a:avLst>
          </a:prstGeom>
          <a:noFill/>
          <a:ln w="19050" cap="rnd" cmpd="sng">
            <a:solidFill>
              <a:srgbClr val="FFC000"/>
            </a:solidFill>
            <a:prstDash val="solid"/>
            <a:round/>
            <a:headEnd type="none" w="sm" len="sm"/>
            <a:tailEnd type="triangle" w="med" len="med"/>
          </a:ln>
        </p:spPr>
      </p:cxnSp>
      <p:sp>
        <p:nvSpPr>
          <p:cNvPr id="354" name="Google Shape;354;p7"/>
          <p:cNvSpPr/>
          <p:nvPr/>
        </p:nvSpPr>
        <p:spPr>
          <a:xfrm>
            <a:off x="8562829" y="6185221"/>
            <a:ext cx="1401745" cy="296426"/>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66059" y="-131441"/>
                </a:lnTo>
              </a:path>
            </a:pathLst>
          </a:custGeom>
          <a:solidFill>
            <a:schemeClr val="lt1"/>
          </a:soli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rgbClr val="3F3F3F"/>
                </a:solidFill>
                <a:latin typeface="Arial"/>
                <a:ea typeface="Arial"/>
                <a:cs typeface="Arial"/>
                <a:sym typeface="Arial"/>
              </a:rPr>
              <a:t>bounded buffer</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8"/>
          <p:cNvSpPr txBox="1"/>
          <p:nvPr/>
        </p:nvSpPr>
        <p:spPr>
          <a:xfrm>
            <a:off x="267235" y="2857500"/>
            <a:ext cx="2680544" cy="64633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a:solidFill>
                  <a:schemeClr val="dk1"/>
                </a:solidFill>
                <a:latin typeface="Courier New"/>
                <a:ea typeface="Courier New"/>
                <a:cs typeface="Courier New"/>
                <a:sym typeface="Courier New"/>
              </a:rPr>
              <a:t>buffer[8]</a:t>
            </a:r>
            <a:endParaRPr/>
          </a:p>
        </p:txBody>
      </p:sp>
      <p:sp>
        <p:nvSpPr>
          <p:cNvPr id="361" name="Google Shape;361;p8"/>
          <p:cNvSpPr/>
          <p:nvPr/>
        </p:nvSpPr>
        <p:spPr>
          <a:xfrm>
            <a:off x="712420"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2</a:t>
            </a:r>
            <a:endParaRPr/>
          </a:p>
        </p:txBody>
      </p:sp>
      <p:sp>
        <p:nvSpPr>
          <p:cNvPr id="362" name="Google Shape;362;p8"/>
          <p:cNvSpPr/>
          <p:nvPr/>
        </p:nvSpPr>
        <p:spPr>
          <a:xfrm>
            <a:off x="2111802"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1</a:t>
            </a:r>
            <a:endParaRPr/>
          </a:p>
        </p:txBody>
      </p:sp>
      <p:sp>
        <p:nvSpPr>
          <p:cNvPr id="363" name="Google Shape;363;p8"/>
          <p:cNvSpPr/>
          <p:nvPr/>
        </p:nvSpPr>
        <p:spPr>
          <a:xfrm>
            <a:off x="3511183"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4</a:t>
            </a:r>
            <a:endParaRPr/>
          </a:p>
        </p:txBody>
      </p:sp>
      <p:sp>
        <p:nvSpPr>
          <p:cNvPr id="364" name="Google Shape;364;p8"/>
          <p:cNvSpPr/>
          <p:nvPr/>
        </p:nvSpPr>
        <p:spPr>
          <a:xfrm>
            <a:off x="4910565"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5</a:t>
            </a:r>
            <a:endParaRPr/>
          </a:p>
        </p:txBody>
      </p:sp>
      <p:sp>
        <p:nvSpPr>
          <p:cNvPr id="365" name="Google Shape;365;p8"/>
          <p:cNvSpPr/>
          <p:nvPr/>
        </p:nvSpPr>
        <p:spPr>
          <a:xfrm>
            <a:off x="6309947"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2</a:t>
            </a:r>
            <a:endParaRPr/>
          </a:p>
        </p:txBody>
      </p:sp>
      <p:sp>
        <p:nvSpPr>
          <p:cNvPr id="366" name="Google Shape;366;p8"/>
          <p:cNvSpPr/>
          <p:nvPr/>
        </p:nvSpPr>
        <p:spPr>
          <a:xfrm>
            <a:off x="7709328"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3</a:t>
            </a:r>
            <a:endParaRPr/>
          </a:p>
        </p:txBody>
      </p:sp>
      <p:sp>
        <p:nvSpPr>
          <p:cNvPr id="367" name="Google Shape;367;p8"/>
          <p:cNvSpPr/>
          <p:nvPr/>
        </p:nvSpPr>
        <p:spPr>
          <a:xfrm>
            <a:off x="9108710"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7</a:t>
            </a:r>
            <a:endParaRPr/>
          </a:p>
        </p:txBody>
      </p:sp>
      <p:sp>
        <p:nvSpPr>
          <p:cNvPr id="368" name="Google Shape;368;p8"/>
          <p:cNvSpPr/>
          <p:nvPr/>
        </p:nvSpPr>
        <p:spPr>
          <a:xfrm>
            <a:off x="10508091" y="4005192"/>
            <a:ext cx="1399382" cy="139328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Arial"/>
                <a:ea typeface="Arial"/>
                <a:cs typeface="Arial"/>
                <a:sym typeface="Arial"/>
              </a:rPr>
              <a:t>4</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9"/>
          <p:cNvSpPr txBox="1"/>
          <p:nvPr/>
        </p:nvSpPr>
        <p:spPr>
          <a:xfrm>
            <a:off x="4314356" y="1620336"/>
            <a:ext cx="1843774"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ourier New"/>
                <a:ea typeface="Courier New"/>
                <a:cs typeface="Courier New"/>
                <a:sym typeface="Courier New"/>
              </a:rPr>
              <a:t>buffer[8]</a:t>
            </a:r>
            <a:endParaRPr/>
          </a:p>
        </p:txBody>
      </p:sp>
      <p:sp>
        <p:nvSpPr>
          <p:cNvPr id="374" name="Google Shape;374;p9"/>
          <p:cNvSpPr/>
          <p:nvPr/>
        </p:nvSpPr>
        <p:spPr>
          <a:xfrm rot="-7037783">
            <a:off x="4632342" y="4605873"/>
            <a:ext cx="564192" cy="561736"/>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2</a:t>
            </a:r>
            <a:endParaRPr/>
          </a:p>
        </p:txBody>
      </p:sp>
      <p:sp>
        <p:nvSpPr>
          <p:cNvPr id="375" name="Google Shape;375;p9"/>
          <p:cNvSpPr/>
          <p:nvPr/>
        </p:nvSpPr>
        <p:spPr>
          <a:xfrm rot="-4337783">
            <a:off x="4509314" y="3700432"/>
            <a:ext cx="564192" cy="561736"/>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1</a:t>
            </a:r>
            <a:endParaRPr/>
          </a:p>
        </p:txBody>
      </p:sp>
      <p:sp>
        <p:nvSpPr>
          <p:cNvPr id="376" name="Google Shape;376;p9"/>
          <p:cNvSpPr/>
          <p:nvPr/>
        </p:nvSpPr>
        <p:spPr>
          <a:xfrm rot="-1637783">
            <a:off x="5123469" y="3012037"/>
            <a:ext cx="564194" cy="56173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4</a:t>
            </a:r>
            <a:endParaRPr/>
          </a:p>
        </p:txBody>
      </p:sp>
      <p:sp>
        <p:nvSpPr>
          <p:cNvPr id="377" name="Google Shape;377;p9"/>
          <p:cNvSpPr/>
          <p:nvPr/>
        </p:nvSpPr>
        <p:spPr>
          <a:xfrm rot="1062217">
            <a:off x="6030177" y="2915580"/>
            <a:ext cx="564194" cy="56173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5</a:t>
            </a:r>
            <a:endParaRPr/>
          </a:p>
        </p:txBody>
      </p:sp>
      <p:sp>
        <p:nvSpPr>
          <p:cNvPr id="378" name="Google Shape;378;p9"/>
          <p:cNvSpPr/>
          <p:nvPr/>
        </p:nvSpPr>
        <p:spPr>
          <a:xfrm rot="3762217">
            <a:off x="6708110" y="3534657"/>
            <a:ext cx="564194" cy="56173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2</a:t>
            </a:r>
            <a:endParaRPr/>
          </a:p>
        </p:txBody>
      </p:sp>
      <p:sp>
        <p:nvSpPr>
          <p:cNvPr id="379" name="Google Shape;379;p9"/>
          <p:cNvSpPr/>
          <p:nvPr/>
        </p:nvSpPr>
        <p:spPr>
          <a:xfrm rot="6462217">
            <a:off x="6807984" y="4418738"/>
            <a:ext cx="564194" cy="561734"/>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3</a:t>
            </a:r>
            <a:endParaRPr/>
          </a:p>
        </p:txBody>
      </p:sp>
      <p:sp>
        <p:nvSpPr>
          <p:cNvPr id="380" name="Google Shape;380;p9"/>
          <p:cNvSpPr/>
          <p:nvPr/>
        </p:nvSpPr>
        <p:spPr>
          <a:xfrm rot="9162217">
            <a:off x="6215268" y="5112213"/>
            <a:ext cx="564194" cy="561738"/>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7</a:t>
            </a:r>
            <a:endParaRPr/>
          </a:p>
        </p:txBody>
      </p:sp>
      <p:sp>
        <p:nvSpPr>
          <p:cNvPr id="381" name="Google Shape;381;p9"/>
          <p:cNvSpPr/>
          <p:nvPr/>
        </p:nvSpPr>
        <p:spPr>
          <a:xfrm rot="-9737783">
            <a:off x="5284976" y="5277606"/>
            <a:ext cx="564194" cy="561738"/>
          </a:xfrm>
          <a:prstGeom prst="rect">
            <a:avLst/>
          </a:prstGeom>
          <a:solidFill>
            <a:schemeClr val="lt1"/>
          </a:solidFill>
          <a:ln w="9525" cap="rnd" cmpd="sng">
            <a:solidFill>
              <a:srgbClr val="00C6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600">
                <a:solidFill>
                  <a:schemeClr val="dk1"/>
                </a:solidFill>
                <a:latin typeface="Arial"/>
                <a:ea typeface="Arial"/>
                <a:cs typeface="Arial"/>
                <a:sym typeface="Arial"/>
              </a:rPr>
              <a:t>4</a:t>
            </a:r>
            <a:endParaRPr/>
          </a:p>
        </p:txBody>
      </p:sp>
      <p:sp>
        <p:nvSpPr>
          <p:cNvPr id="382" name="Google Shape;382;p9"/>
          <p:cNvSpPr txBox="1"/>
          <p:nvPr/>
        </p:nvSpPr>
        <p:spPr>
          <a:xfrm>
            <a:off x="838198" y="-910954"/>
            <a:ext cx="10515600" cy="979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0072FF"/>
              </a:buClr>
              <a:buSzPts val="4000"/>
              <a:buFont typeface="Times New Roman"/>
              <a:buNone/>
            </a:pPr>
            <a:r>
              <a:rPr lang="en-US" sz="4000" b="1">
                <a:solidFill>
                  <a:srgbClr val="0072FF"/>
                </a:solidFill>
                <a:latin typeface="Times New Roman"/>
                <a:ea typeface="Times New Roman"/>
                <a:cs typeface="Times New Roman"/>
                <a:sym typeface="Times New Roman"/>
              </a:rPr>
              <a:t>5.1.1. Bài toán Producer vs. Consumer</a:t>
            </a:r>
            <a:endParaRPr sz="4000" b="1">
              <a:solidFill>
                <a:srgbClr val="0072FF"/>
              </a:solidFill>
              <a:latin typeface="Times New Roman"/>
              <a:ea typeface="Times New Roman"/>
              <a:cs typeface="Times New Roman"/>
              <a:sym typeface="Times New Roman"/>
            </a:endParaRPr>
          </a:p>
        </p:txBody>
      </p:sp>
      <p:sp>
        <p:nvSpPr>
          <p:cNvPr id="383" name="Google Shape;383;p9"/>
          <p:cNvSpPr txBox="1"/>
          <p:nvPr/>
        </p:nvSpPr>
        <p:spPr>
          <a:xfrm>
            <a:off x="-4065684" y="232257"/>
            <a:ext cx="3099166" cy="823912"/>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00C6FF"/>
              </a:buClr>
              <a:buSzPts val="2800"/>
              <a:buFont typeface="Arial"/>
              <a:buChar char="•"/>
            </a:pPr>
            <a:r>
              <a:rPr lang="en-US" sz="2800">
                <a:solidFill>
                  <a:srgbClr val="00C6FF"/>
                </a:solidFill>
                <a:latin typeface="Calibri"/>
                <a:ea typeface="Calibri"/>
                <a:cs typeface="Calibri"/>
                <a:sym typeface="Calibri"/>
              </a:rPr>
              <a:t>Producer</a:t>
            </a:r>
            <a:endParaRPr/>
          </a:p>
        </p:txBody>
      </p:sp>
      <p:sp>
        <p:nvSpPr>
          <p:cNvPr id="384" name="Google Shape;384;p9"/>
          <p:cNvSpPr txBox="1"/>
          <p:nvPr/>
        </p:nvSpPr>
        <p:spPr>
          <a:xfrm>
            <a:off x="-4065685" y="847535"/>
            <a:ext cx="4179363" cy="2303964"/>
          </a:xfrm>
          <a:prstGeom prst="rect">
            <a:avLst/>
          </a:prstGeom>
          <a:noFill/>
          <a:ln>
            <a:noFill/>
          </a:ln>
        </p:spPr>
        <p:txBody>
          <a:bodyPr spcFirstLastPara="1" wrap="square" lIns="91425" tIns="45700" rIns="91425" bIns="45700" anchor="t" anchorCtr="0">
            <a:normAutofit fontScale="77500" lnSpcReduction="20000"/>
          </a:bodyPr>
          <a:lstStyle/>
          <a:p>
            <a:pPr marL="234950" marR="0" lvl="2" indent="-234950" algn="l" rtl="0">
              <a:lnSpc>
                <a:spcPct val="140000"/>
              </a:lnSpc>
              <a:spcBef>
                <a:spcPts val="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item nextProduce;</a:t>
            </a:r>
            <a:endParaRPr sz="1400" b="0" i="0" u="none" strike="noStrike" cap="none">
              <a:solidFill>
                <a:schemeClr val="dk1"/>
              </a:solidFill>
              <a:latin typeface="Calibri"/>
              <a:ea typeface="Calibri"/>
              <a:cs typeface="Calibri"/>
              <a:sym typeface="Calibri"/>
            </a:endParaRPr>
          </a:p>
          <a:p>
            <a:pPr marL="234950" marR="0" lvl="2" indent="-234950" algn="l" rtl="0">
              <a:lnSpc>
                <a:spcPct val="140000"/>
              </a:lnSpc>
              <a:spcBef>
                <a:spcPts val="60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while(1){</a:t>
            </a:r>
            <a:endParaRPr sz="1400" b="0" i="0" u="none" strike="noStrike" cap="none">
              <a:solidFill>
                <a:schemeClr val="dk1"/>
              </a:solidFill>
              <a:latin typeface="Calibri"/>
              <a:ea typeface="Calibri"/>
              <a:cs typeface="Calibri"/>
              <a:sym typeface="Calibri"/>
            </a:endParaRPr>
          </a:p>
          <a:p>
            <a:pPr marL="234950" marR="0" lvl="2" indent="-234950" algn="l" rtl="0">
              <a:lnSpc>
                <a:spcPct val="140000"/>
              </a:lnSpc>
              <a:spcBef>
                <a:spcPts val="60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	while(count == BUFFER_SIZE); 	</a:t>
            </a:r>
            <a:r>
              <a:rPr lang="en-US" sz="1800" b="0" i="0" u="none" strike="noStrike" cap="none">
                <a:solidFill>
                  <a:srgbClr val="BFBFBF"/>
                </a:solidFill>
                <a:latin typeface="Courier New"/>
                <a:ea typeface="Courier New"/>
                <a:cs typeface="Courier New"/>
                <a:sym typeface="Courier New"/>
              </a:rPr>
              <a:t>/*khong lam gi*/</a:t>
            </a:r>
            <a:endParaRPr sz="1400" b="0" i="0" u="none" strike="noStrike" cap="none">
              <a:solidFill>
                <a:srgbClr val="BFBFBF"/>
              </a:solidFill>
              <a:latin typeface="Calibri"/>
              <a:ea typeface="Calibri"/>
              <a:cs typeface="Calibri"/>
              <a:sym typeface="Calibri"/>
            </a:endParaRPr>
          </a:p>
          <a:p>
            <a:pPr marL="234950" marR="0" lvl="2" indent="-234950" algn="l" rtl="0">
              <a:lnSpc>
                <a:spcPct val="140000"/>
              </a:lnSpc>
              <a:spcBef>
                <a:spcPts val="60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	buffer[in] = nextProducer;</a:t>
            </a:r>
            <a:endParaRPr sz="1400" b="0" i="0" u="none" strike="noStrike" cap="none">
              <a:solidFill>
                <a:schemeClr val="dk1"/>
              </a:solidFill>
              <a:latin typeface="Calibri"/>
              <a:ea typeface="Calibri"/>
              <a:cs typeface="Calibri"/>
              <a:sym typeface="Calibri"/>
            </a:endParaRPr>
          </a:p>
          <a:p>
            <a:pPr marL="234950" marR="0" lvl="2" indent="-234950" algn="l" rtl="0">
              <a:lnSpc>
                <a:spcPct val="140000"/>
              </a:lnSpc>
              <a:spcBef>
                <a:spcPts val="60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	</a:t>
            </a:r>
            <a:r>
              <a:rPr lang="en-US" sz="1800" b="1" i="0" u="none" strike="noStrike" cap="none">
                <a:solidFill>
                  <a:srgbClr val="00C6FF"/>
                </a:solidFill>
                <a:latin typeface="Courier New"/>
                <a:ea typeface="Courier New"/>
                <a:cs typeface="Courier New"/>
                <a:sym typeface="Courier New"/>
              </a:rPr>
              <a:t>count++;</a:t>
            </a:r>
            <a:endParaRPr sz="1400" b="1" i="0" u="none" strike="noStrike" cap="none">
              <a:solidFill>
                <a:srgbClr val="00C6FF"/>
              </a:solidFill>
              <a:latin typeface="Calibri"/>
              <a:ea typeface="Calibri"/>
              <a:cs typeface="Calibri"/>
              <a:sym typeface="Calibri"/>
            </a:endParaRPr>
          </a:p>
          <a:p>
            <a:pPr marL="234950" marR="0" lvl="2" indent="-234950" algn="l" rtl="0">
              <a:lnSpc>
                <a:spcPct val="140000"/>
              </a:lnSpc>
              <a:spcBef>
                <a:spcPts val="600"/>
              </a:spcBef>
              <a:spcAft>
                <a:spcPts val="0"/>
              </a:spcAft>
              <a:buClr>
                <a:schemeClr val="dk1"/>
              </a:buClr>
              <a:buSzPct val="129032"/>
              <a:buFont typeface="Arial"/>
              <a:buNone/>
            </a:pPr>
            <a:r>
              <a:rPr lang="en-US" sz="1800" b="0" i="0" u="none" strike="noStrike" cap="none">
                <a:solidFill>
                  <a:schemeClr val="dk1"/>
                </a:solidFill>
                <a:latin typeface="Courier New"/>
                <a:ea typeface="Courier New"/>
                <a:cs typeface="Courier New"/>
                <a:sym typeface="Courier New"/>
              </a:rPr>
              <a:t>	in = (in+1)%BUFFER_SIZE</a:t>
            </a:r>
            <a:r>
              <a:rPr lang="en-US" sz="1400" b="0" i="0" u="none" strike="noStrike" cap="none">
                <a:solidFill>
                  <a:schemeClr val="dk1"/>
                </a:solidFill>
                <a:latin typeface="Courier New"/>
                <a:ea typeface="Courier New"/>
                <a:cs typeface="Courier New"/>
                <a:sym typeface="Courier New"/>
              </a:rPr>
              <a:t>;}</a:t>
            </a:r>
            <a:endParaRPr sz="1800" b="0" i="0" u="none" strike="noStrike" cap="none">
              <a:solidFill>
                <a:schemeClr val="dk1"/>
              </a:solidFill>
              <a:latin typeface="Calibri"/>
              <a:ea typeface="Calibri"/>
              <a:cs typeface="Calibri"/>
              <a:sym typeface="Calibri"/>
            </a:endParaRPr>
          </a:p>
        </p:txBody>
      </p:sp>
      <p:sp>
        <p:nvSpPr>
          <p:cNvPr id="385" name="Google Shape;385;p9"/>
          <p:cNvSpPr txBox="1"/>
          <p:nvPr/>
        </p:nvSpPr>
        <p:spPr>
          <a:xfrm>
            <a:off x="13017060" y="232257"/>
            <a:ext cx="3114429" cy="823912"/>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00C6FF"/>
              </a:buClr>
              <a:buSzPts val="2800"/>
              <a:buFont typeface="Arial"/>
              <a:buChar char="•"/>
            </a:pPr>
            <a:r>
              <a:rPr lang="en-US" sz="2800">
                <a:solidFill>
                  <a:srgbClr val="00C6FF"/>
                </a:solidFill>
                <a:latin typeface="Calibri"/>
                <a:ea typeface="Calibri"/>
                <a:cs typeface="Calibri"/>
                <a:sym typeface="Calibri"/>
              </a:rPr>
              <a:t>Consumer</a:t>
            </a:r>
            <a:endParaRPr/>
          </a:p>
        </p:txBody>
      </p:sp>
      <p:sp>
        <p:nvSpPr>
          <p:cNvPr id="386" name="Google Shape;386;p9"/>
          <p:cNvSpPr txBox="1"/>
          <p:nvPr/>
        </p:nvSpPr>
        <p:spPr>
          <a:xfrm>
            <a:off x="13017060" y="847535"/>
            <a:ext cx="3749709" cy="2504930"/>
          </a:xfrm>
          <a:prstGeom prst="rect">
            <a:avLst/>
          </a:prstGeom>
          <a:noFill/>
          <a:ln>
            <a:noFill/>
          </a:ln>
        </p:spPr>
        <p:txBody>
          <a:bodyPr spcFirstLastPara="1" wrap="square" lIns="91425" tIns="45700" rIns="91425" bIns="45700" anchor="t" anchorCtr="0">
            <a:noAutofit/>
          </a:bodyPr>
          <a:lstStyle/>
          <a:p>
            <a:pPr marL="234950" marR="0" lvl="2" indent="-234950" algn="l" rtl="0">
              <a:lnSpc>
                <a:spcPct val="140000"/>
              </a:lnSpc>
              <a:spcBef>
                <a:spcPts val="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item nextConsumer;</a:t>
            </a:r>
            <a:endParaRPr sz="1400" b="0" i="0" u="none" strike="noStrike" cap="none">
              <a:solidFill>
                <a:schemeClr val="dk1"/>
              </a:solidFill>
              <a:latin typeface="Courier New"/>
              <a:ea typeface="Courier New"/>
              <a:cs typeface="Courier New"/>
              <a:sym typeface="Courier New"/>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while(1){</a:t>
            </a:r>
            <a:endParaRPr sz="1400" b="0" i="0" u="none" strike="noStrike" cap="none">
              <a:solidFill>
                <a:schemeClr val="dk1"/>
              </a:solidFill>
              <a:latin typeface="Courier New"/>
              <a:ea typeface="Courier New"/>
              <a:cs typeface="Courier New"/>
              <a:sym typeface="Courier New"/>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	while(count == 0);</a:t>
            </a:r>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		</a:t>
            </a:r>
            <a:r>
              <a:rPr lang="en-US" sz="1400" b="0" i="0" u="none" strike="noStrike" cap="none">
                <a:solidFill>
                  <a:srgbClr val="BFBFBF"/>
                </a:solidFill>
                <a:latin typeface="Courier New"/>
                <a:ea typeface="Courier New"/>
                <a:cs typeface="Courier New"/>
                <a:sym typeface="Courier New"/>
              </a:rPr>
              <a:t>/*khong lam gi*/</a:t>
            </a:r>
            <a:endParaRPr sz="1400" b="0" i="0" u="none" strike="noStrike" cap="none">
              <a:solidFill>
                <a:srgbClr val="BFBFBF"/>
              </a:solidFill>
              <a:latin typeface="Courier New"/>
              <a:ea typeface="Courier New"/>
              <a:cs typeface="Courier New"/>
              <a:sym typeface="Courier New"/>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	nextConsumer = buffer[out];</a:t>
            </a:r>
            <a:endParaRPr sz="1400" b="0" i="0" u="none" strike="noStrike" cap="none">
              <a:solidFill>
                <a:schemeClr val="dk1"/>
              </a:solidFill>
              <a:latin typeface="Courier New"/>
              <a:ea typeface="Courier New"/>
              <a:cs typeface="Courier New"/>
              <a:sym typeface="Courier New"/>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	</a:t>
            </a:r>
            <a:r>
              <a:rPr lang="en-US" sz="1400" b="1" i="0" u="none" strike="noStrike" cap="none">
                <a:solidFill>
                  <a:srgbClr val="FFC000"/>
                </a:solidFill>
                <a:latin typeface="Courier New"/>
                <a:ea typeface="Courier New"/>
                <a:cs typeface="Courier New"/>
                <a:sym typeface="Courier New"/>
              </a:rPr>
              <a:t>count--;</a:t>
            </a:r>
            <a:endParaRPr sz="1400" b="1" i="0" u="none" strike="noStrike" cap="none">
              <a:solidFill>
                <a:srgbClr val="FFC000"/>
              </a:solidFill>
              <a:latin typeface="Courier New"/>
              <a:ea typeface="Courier New"/>
              <a:cs typeface="Courier New"/>
              <a:sym typeface="Courier New"/>
            </a:endParaRPr>
          </a:p>
          <a:p>
            <a:pPr marL="234950" marR="0" lvl="2" indent="-234950" algn="l" rtl="0">
              <a:lnSpc>
                <a:spcPct val="140000"/>
              </a:lnSpc>
              <a:spcBef>
                <a:spcPts val="600"/>
              </a:spcBef>
              <a:spcAft>
                <a:spcPts val="0"/>
              </a:spcAft>
              <a:buClr>
                <a:schemeClr val="dk1"/>
              </a:buClr>
              <a:buSzPts val="1800"/>
              <a:buFont typeface="Arial"/>
              <a:buNone/>
            </a:pPr>
            <a:r>
              <a:rPr lang="en-US" sz="1400" b="0" i="0" u="none" strike="noStrike" cap="none">
                <a:solidFill>
                  <a:schemeClr val="dk1"/>
                </a:solidFill>
                <a:latin typeface="Courier New"/>
                <a:ea typeface="Courier New"/>
                <a:cs typeface="Courier New"/>
                <a:sym typeface="Courier New"/>
              </a:rPr>
              <a:t>	out = (out+1)%BUFFER_SIZE; }</a:t>
            </a:r>
            <a:endParaRPr sz="1400" b="0" i="0" u="none" strike="noStrike" cap="none">
              <a:solidFill>
                <a:schemeClr val="dk1"/>
              </a:solidFill>
              <a:latin typeface="Courier New"/>
              <a:ea typeface="Courier New"/>
              <a:cs typeface="Courier New"/>
              <a:sym typeface="Courier New"/>
            </a:endParaRPr>
          </a:p>
        </p:txBody>
      </p:sp>
      <p:cxnSp>
        <p:nvCxnSpPr>
          <p:cNvPr id="387" name="Google Shape;387;p9"/>
          <p:cNvCxnSpPr/>
          <p:nvPr/>
        </p:nvCxnSpPr>
        <p:spPr>
          <a:xfrm>
            <a:off x="-3923097" y="2629841"/>
            <a:ext cx="3183000" cy="999900"/>
          </a:xfrm>
          <a:prstGeom prst="bentConnector3">
            <a:avLst>
              <a:gd name="adj1" fmla="val -3510"/>
            </a:avLst>
          </a:prstGeom>
          <a:noFill/>
          <a:ln w="19050" cap="rnd" cmpd="sng">
            <a:solidFill>
              <a:srgbClr val="00C6FF"/>
            </a:solidFill>
            <a:prstDash val="solid"/>
            <a:round/>
            <a:headEnd type="none" w="sm" len="sm"/>
            <a:tailEnd type="triangle" w="med" len="med"/>
          </a:ln>
        </p:spPr>
      </p:cxnSp>
      <p:cxnSp>
        <p:nvCxnSpPr>
          <p:cNvPr id="388" name="Google Shape;388;p9"/>
          <p:cNvCxnSpPr/>
          <p:nvPr/>
        </p:nvCxnSpPr>
        <p:spPr>
          <a:xfrm flipH="1">
            <a:off x="12510954" y="2966460"/>
            <a:ext cx="2655300" cy="663300"/>
          </a:xfrm>
          <a:prstGeom prst="bentConnector3">
            <a:avLst>
              <a:gd name="adj1" fmla="val 4401"/>
            </a:avLst>
          </a:prstGeom>
          <a:noFill/>
          <a:ln w="19050" cap="rnd" cmpd="sng">
            <a:solidFill>
              <a:srgbClr val="FFC000"/>
            </a:solidFill>
            <a:prstDash val="solid"/>
            <a:round/>
            <a:headEnd type="none" w="sm" len="sm"/>
            <a:tailEnd type="triangle" w="med" len="med"/>
          </a:ln>
        </p:spPr>
      </p:cxnSp>
      <p:sp>
        <p:nvSpPr>
          <p:cNvPr id="389" name="Google Shape;389;p9"/>
          <p:cNvSpPr/>
          <p:nvPr/>
        </p:nvSpPr>
        <p:spPr>
          <a:xfrm>
            <a:off x="8562829" y="7790785"/>
            <a:ext cx="1401745" cy="296426"/>
          </a:xfrm>
          <a:custGeom>
            <a:avLst/>
            <a:gdLst/>
            <a:ahLst/>
            <a:cxnLst/>
            <a:rect l="l" t="t" r="r" b="b"/>
            <a:pathLst>
              <a:path w="120000" h="120000" extrusionOk="0">
                <a:moveTo>
                  <a:pt x="0" y="0"/>
                </a:moveTo>
                <a:lnTo>
                  <a:pt x="120000" y="0"/>
                </a:lnTo>
                <a:lnTo>
                  <a:pt x="120000" y="120000"/>
                </a:lnTo>
                <a:lnTo>
                  <a:pt x="0" y="120000"/>
                </a:lnTo>
                <a:close/>
              </a:path>
              <a:path w="120000" h="120000" fill="none" extrusionOk="0">
                <a:moveTo>
                  <a:pt x="-10000" y="22500"/>
                </a:moveTo>
                <a:lnTo>
                  <a:pt x="-20000" y="22500"/>
                </a:lnTo>
                <a:lnTo>
                  <a:pt x="-66059" y="-131441"/>
                </a:lnTo>
              </a:path>
            </a:pathLst>
          </a:custGeom>
          <a:solidFill>
            <a:schemeClr val="lt1"/>
          </a:solidFill>
          <a:ln w="12700" cap="flat" cmpd="sng">
            <a:solidFill>
              <a:srgbClr val="00C6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200">
                <a:solidFill>
                  <a:srgbClr val="3F3F3F"/>
                </a:solidFill>
                <a:latin typeface="Arial"/>
                <a:ea typeface="Arial"/>
                <a:cs typeface="Arial"/>
                <a:sym typeface="Arial"/>
              </a:rPr>
              <a:t>bounded buffer</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5551</Words>
  <Application>Microsoft Office PowerPoint</Application>
  <PresentationFormat>Widescreen</PresentationFormat>
  <Paragraphs>654</Paragraphs>
  <Slides>49</Slides>
  <Notes>49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49</vt:i4>
      </vt:variant>
    </vt:vector>
  </HeadingPairs>
  <TitlesOfParts>
    <vt:vector size="55" baseType="lpstr">
      <vt:lpstr>Arial</vt:lpstr>
      <vt:lpstr>Calibri</vt:lpstr>
      <vt:lpstr>Courier New</vt:lpstr>
      <vt:lpstr>Noto Sans Symbols</vt:lpstr>
      <vt:lpstr>Times New Roman</vt:lpstr>
      <vt:lpstr>Office Theme</vt:lpstr>
      <vt:lpstr>PowerPoint Presentation</vt:lpstr>
      <vt:lpstr>MỤC TIÊU</vt:lpstr>
      <vt:lpstr>PowerPoint Presentation</vt:lpstr>
      <vt:lpstr>PowerPoint Presentation</vt:lpstr>
      <vt:lpstr>5.1.1. Bài toán Producer vs. Consumer</vt:lpstr>
      <vt:lpstr>5.1.1. Bài toán Producer vs. Consumer</vt:lpstr>
      <vt:lpstr>5.1.1. Bài toán Producer vs. Consumer</vt:lpstr>
      <vt:lpstr>PowerPoint Presentation</vt:lpstr>
      <vt:lpstr>PowerPoint Presentation</vt:lpstr>
      <vt:lpstr>5.1.1. Bài toán Producer vs. Consumer</vt:lpstr>
      <vt:lpstr>5.1.1. Bài toán Producer vs. Consumer</vt:lpstr>
      <vt:lpstr>PowerPoint Presentation</vt:lpstr>
      <vt:lpstr>5.1.2. Bài toán cấp phát PID</vt:lpstr>
      <vt:lpstr>PowerPoint Presentation</vt:lpstr>
      <vt:lpstr>5.1.3. Race condition</vt:lpstr>
      <vt:lpstr>PowerPoint Presentation</vt:lpstr>
      <vt:lpstr>5.2 Vấn đề vùng tranh chấp</vt:lpstr>
      <vt:lpstr>5.2 Vấn đề vùng tranh chấp</vt:lpstr>
      <vt:lpstr>PowerPoint Presentation</vt:lpstr>
      <vt:lpstr>5.3.1. Yêu cầu dành cho lời giải</vt:lpstr>
      <vt:lpstr>5.3.1. Yêu cầu dành cho lời giải</vt:lpstr>
      <vt:lpstr>5.3.1. Yêu cầu dành cho lời giải</vt:lpstr>
      <vt:lpstr>5.3.1. Yêu cầu dành cho lời giải</vt:lpstr>
      <vt:lpstr>5.3.1. Yêu cầu dành cho lời giải</vt:lpstr>
      <vt:lpstr>PowerPoint Presentation</vt:lpstr>
      <vt:lpstr>5.4. Các giải pháp dựa trên ngắt</vt:lpstr>
      <vt:lpstr>PowerPoint Presentation</vt:lpstr>
      <vt:lpstr>5.4.1. Giải pháp phần mềm 1</vt:lpstr>
      <vt:lpstr>5.4.1. Giải pháp phần mềm 1</vt:lpstr>
      <vt:lpstr>5.4.1. Giải pháp phần mềm 1</vt:lpstr>
      <vt:lpstr>5.4.1. Giải pháp phần mềm 1</vt:lpstr>
      <vt:lpstr>5.4.1. Giải pháp phần mềm 1</vt:lpstr>
      <vt:lpstr>PowerPoint Presentation</vt:lpstr>
      <vt:lpstr>5.4.2. Giải pháp Peterson</vt:lpstr>
      <vt:lpstr>5.4.2. Giải pháp Peterson</vt:lpstr>
      <vt:lpstr>5.4.2. Giải pháp Peterson</vt:lpstr>
      <vt:lpstr>5.4.2. Giải pháp Peterson</vt:lpstr>
      <vt:lpstr>5.4.2. Giải pháp Peterson</vt:lpstr>
      <vt:lpstr>PowerPoint Presentation</vt:lpstr>
      <vt:lpstr>5.4.3. Giải pháp Peterson và kiến trúc hiện đại</vt:lpstr>
      <vt:lpstr>5.4.3. Giải pháp Peterson và kiến trúc hiện đại</vt:lpstr>
      <vt:lpstr>5.4.3. Giải pháp Peterson và kiến trúc hiện đại</vt:lpstr>
      <vt:lpstr>5.4.3. Giải pháp Peterson và kiến trúc hiện đại</vt:lpstr>
      <vt:lpstr>PowerPoint Presentation</vt:lpstr>
      <vt:lpstr>5.5.1. Memory Barrier</vt:lpstr>
      <vt:lpstr>5.5.1. Memory Barrier</vt:lpstr>
      <vt:lpstr>5.5.1. Memory Barrier</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Trần Hoàng Lộc</dc:creator>
  <cp:lastModifiedBy>Bảo Trần</cp:lastModifiedBy>
  <cp:revision>1</cp:revision>
  <dcterms:created xsi:type="dcterms:W3CDTF">2023-03-03T01:55:04Z</dcterms:created>
  <dcterms:modified xsi:type="dcterms:W3CDTF">2024-03-14T14:00:51Z</dcterms:modified>
</cp:coreProperties>
</file>